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8"/>
  </p:notesMasterIdLst>
  <p:sldIdLst>
    <p:sldId id="792" r:id="rId2"/>
    <p:sldId id="793" r:id="rId3"/>
    <p:sldId id="258" r:id="rId4"/>
    <p:sldId id="706" r:id="rId5"/>
    <p:sldId id="707" r:id="rId6"/>
    <p:sldId id="275" r:id="rId7"/>
    <p:sldId id="749" r:id="rId8"/>
    <p:sldId id="713" r:id="rId9"/>
    <p:sldId id="750" r:id="rId10"/>
    <p:sldId id="726" r:id="rId11"/>
    <p:sldId id="727" r:id="rId12"/>
    <p:sldId id="745" r:id="rId13"/>
    <p:sldId id="758" r:id="rId14"/>
    <p:sldId id="751" r:id="rId15"/>
    <p:sldId id="283" r:id="rId16"/>
    <p:sldId id="760" r:id="rId17"/>
    <p:sldId id="761" r:id="rId18"/>
    <p:sldId id="294" r:id="rId19"/>
    <p:sldId id="797" r:id="rId20"/>
    <p:sldId id="731" r:id="rId21"/>
    <p:sldId id="732" r:id="rId22"/>
    <p:sldId id="756" r:id="rId23"/>
    <p:sldId id="753" r:id="rId24"/>
    <p:sldId id="762" r:id="rId25"/>
    <p:sldId id="754" r:id="rId26"/>
    <p:sldId id="763" r:id="rId27"/>
    <p:sldId id="765" r:id="rId28"/>
    <p:sldId id="764" r:id="rId29"/>
    <p:sldId id="794" r:id="rId30"/>
    <p:sldId id="798" r:id="rId31"/>
    <p:sldId id="743" r:id="rId32"/>
    <p:sldId id="292" r:id="rId33"/>
    <p:sldId id="766" r:id="rId34"/>
    <p:sldId id="714" r:id="rId35"/>
    <p:sldId id="767" r:id="rId36"/>
    <p:sldId id="770" r:id="rId37"/>
    <p:sldId id="771" r:id="rId38"/>
    <p:sldId id="772" r:id="rId39"/>
    <p:sldId id="773" r:id="rId40"/>
    <p:sldId id="774" r:id="rId41"/>
    <p:sldId id="775" r:id="rId42"/>
    <p:sldId id="776" r:id="rId43"/>
    <p:sldId id="289" r:id="rId44"/>
    <p:sldId id="779" r:id="rId45"/>
    <p:sldId id="781" r:id="rId46"/>
    <p:sldId id="780" r:id="rId47"/>
    <p:sldId id="290" r:id="rId48"/>
    <p:sldId id="291" r:id="rId49"/>
    <p:sldId id="784" r:id="rId50"/>
    <p:sldId id="783" r:id="rId51"/>
    <p:sldId id="757" r:id="rId52"/>
    <p:sldId id="288" r:id="rId53"/>
    <p:sldId id="787" r:id="rId54"/>
    <p:sldId id="799" r:id="rId55"/>
    <p:sldId id="514" r:id="rId56"/>
    <p:sldId id="525" r:id="rId57"/>
    <p:sldId id="521" r:id="rId58"/>
    <p:sldId id="522" r:id="rId59"/>
    <p:sldId id="796" r:id="rId60"/>
    <p:sldId id="516" r:id="rId61"/>
    <p:sldId id="524" r:id="rId62"/>
    <p:sldId id="517" r:id="rId63"/>
    <p:sldId id="518" r:id="rId64"/>
    <p:sldId id="778" r:id="rId65"/>
    <p:sldId id="777" r:id="rId66"/>
    <p:sldId id="293" r:id="rId67"/>
  </p:sldIdLst>
  <p:sldSz cx="18288000" cy="10287000"/>
  <p:notesSz cx="6858000" cy="9144000"/>
  <p:embeddedFontLst>
    <p:embeddedFont>
      <p:font typeface="Atkinson Hyperlegible" pitchFamily="2" charset="0"/>
      <p:regular r:id="rId69"/>
      <p:bold r:id="rId70"/>
      <p:italic r:id="rId71"/>
      <p:boldItalic r:id="rId72"/>
    </p:embeddedFont>
    <p:embeddedFont>
      <p:font typeface="Calibri" panose="020F0502020204030204" pitchFamily="34" charset="0"/>
      <p:regular r:id="rId73"/>
      <p:bold r:id="rId74"/>
      <p:italic r:id="rId75"/>
      <p:boldItalic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84" autoAdjust="0"/>
  </p:normalViewPr>
  <p:slideViewPr>
    <p:cSldViewPr>
      <p:cViewPr varScale="1">
        <p:scale>
          <a:sx n="69" d="100"/>
          <a:sy n="69" d="100"/>
        </p:scale>
        <p:origin x="92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 d="5"/>
        <a:sy n="4" d="5"/>
      </p:scale>
      <p:origin x="0" y="-140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DF7A-FB29-48A2-9384-AE273C96B3BB}" type="datetimeFigureOut">
              <a:rPr lang="en-US" smtClean="0"/>
              <a:t>6/11/24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870DE-724B-431E-92C8-2B9203DBA11A}" type="slidenum">
              <a:rPr lang="en-US" smtClean="0"/>
              <a:t>‹#›</a:t>
            </a:fld>
            <a:endParaRPr lang="en-US"/>
          </a:p>
        </p:txBody>
      </p:sp>
    </p:spTree>
    <p:extLst>
      <p:ext uri="{BB962C8B-B14F-4D97-AF65-F5344CB8AC3E}">
        <p14:creationId xmlns:p14="http://schemas.microsoft.com/office/powerpoint/2010/main" val="351744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70DE-724B-431E-92C8-2B9203DBA11A}" type="slidenum">
              <a:rPr lang="en-US" smtClean="0"/>
              <a:t>26</a:t>
            </a:fld>
            <a:endParaRPr lang="en-US"/>
          </a:p>
        </p:txBody>
      </p:sp>
    </p:spTree>
    <p:extLst>
      <p:ext uri="{BB962C8B-B14F-4D97-AF65-F5344CB8AC3E}">
        <p14:creationId xmlns:p14="http://schemas.microsoft.com/office/powerpoint/2010/main" val="410515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70DE-724B-431E-92C8-2B9203DBA11A}" type="slidenum">
              <a:rPr lang="en-US" smtClean="0"/>
              <a:t>27</a:t>
            </a:fld>
            <a:endParaRPr lang="en-US"/>
          </a:p>
        </p:txBody>
      </p:sp>
    </p:spTree>
    <p:extLst>
      <p:ext uri="{BB962C8B-B14F-4D97-AF65-F5344CB8AC3E}">
        <p14:creationId xmlns:p14="http://schemas.microsoft.com/office/powerpoint/2010/main" val="172776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70DE-724B-431E-92C8-2B9203DBA11A}" type="slidenum">
              <a:rPr lang="en-US" smtClean="0"/>
              <a:t>28</a:t>
            </a:fld>
            <a:endParaRPr lang="en-US"/>
          </a:p>
        </p:txBody>
      </p:sp>
    </p:spTree>
    <p:extLst>
      <p:ext uri="{BB962C8B-B14F-4D97-AF65-F5344CB8AC3E}">
        <p14:creationId xmlns:p14="http://schemas.microsoft.com/office/powerpoint/2010/main" val="107846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70DE-724B-431E-92C8-2B9203DBA11A}" type="slidenum">
              <a:rPr lang="en-US" smtClean="0"/>
              <a:t>29</a:t>
            </a:fld>
            <a:endParaRPr lang="en-US"/>
          </a:p>
        </p:txBody>
      </p:sp>
    </p:spTree>
    <p:extLst>
      <p:ext uri="{BB962C8B-B14F-4D97-AF65-F5344CB8AC3E}">
        <p14:creationId xmlns:p14="http://schemas.microsoft.com/office/powerpoint/2010/main" val="120678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32614" y="837480"/>
            <a:ext cx="17474387" cy="1107996"/>
          </a:xfrm>
          <a:prstGeom prst="rect">
            <a:avLst/>
          </a:prstGeom>
        </p:spPr>
        <p:txBody>
          <a:bodyPr wrap="square" lIns="0" tIns="0" rIns="0" bIns="0" rtlCol="0" anchor="ctr" anchorCtr="1">
            <a:spAutoFit/>
          </a:bodyPr>
          <a:lstStyle/>
          <a:p>
            <a:pPr algn="ctr"/>
            <a:r>
              <a:rPr lang="en-US" sz="7200" spc="-63" dirty="0">
                <a:solidFill>
                  <a:srgbClr val="0B3A7F"/>
                </a:solidFill>
                <a:latin typeface="Atkinson Hyperlegible" pitchFamily="2" charset="0"/>
                <a:ea typeface="Tahoma" panose="020B0604030504040204" pitchFamily="34" charset="0"/>
                <a:cs typeface="Tahoma" panose="020B0604030504040204" pitchFamily="34" charset="0"/>
              </a:rPr>
              <a:t>WHONET Training Course</a:t>
            </a:r>
          </a:p>
        </p:txBody>
      </p:sp>
      <p:sp>
        <p:nvSpPr>
          <p:cNvPr id="6" name="TextBox 6"/>
          <p:cNvSpPr txBox="1"/>
          <p:nvPr/>
        </p:nvSpPr>
        <p:spPr>
          <a:xfrm>
            <a:off x="6897560" y="6102847"/>
            <a:ext cx="10780274" cy="3231654"/>
          </a:xfrm>
          <a:prstGeom prst="rect">
            <a:avLst/>
          </a:prstGeom>
        </p:spPr>
        <p:txBody>
          <a:bodyPr wrap="square" lIns="0" tIns="0" rIns="0" bIns="0" rtlCol="0" anchor="t">
            <a:spAutoFit/>
          </a:bodyPr>
          <a:lstStyle/>
          <a:p>
            <a:r>
              <a:rPr lang="en-US" sz="4200" spc="-53" dirty="0">
                <a:solidFill>
                  <a:srgbClr val="000066"/>
                </a:solidFill>
                <a:latin typeface="Atkinson Hyperlegible" pitchFamily="2" charset="0"/>
                <a:ea typeface="Tahoma" panose="020B0604030504040204" pitchFamily="34" charset="0"/>
                <a:cs typeface="Tahoma" panose="020B0604030504040204" pitchFamily="34" charset="0"/>
              </a:rPr>
              <a:t>Division of Infectious Diseases, Brigham and Women’s Hospital, Boston, United States</a:t>
            </a:r>
          </a:p>
          <a:p>
            <a:endParaRPr lang="en-US" sz="4200" spc="-53" dirty="0">
              <a:solidFill>
                <a:srgbClr val="000066"/>
              </a:solidFill>
              <a:latin typeface="Atkinson Hyperlegible" pitchFamily="2" charset="0"/>
              <a:ea typeface="Tahoma" panose="020B0604030504040204" pitchFamily="34" charset="0"/>
              <a:cs typeface="Tahoma" panose="020B0604030504040204" pitchFamily="34" charset="0"/>
            </a:endParaRPr>
          </a:p>
          <a:p>
            <a:r>
              <a:rPr lang="en-US" sz="4200" spc="-53" dirty="0">
                <a:solidFill>
                  <a:srgbClr val="000066"/>
                </a:solidFill>
                <a:latin typeface="Atkinson Hyperlegible" pitchFamily="2" charset="0"/>
                <a:ea typeface="Tahoma" panose="020B0604030504040204" pitchFamily="34" charset="0"/>
                <a:cs typeface="Tahoma" panose="020B0604030504040204" pitchFamily="34" charset="0"/>
              </a:rPr>
              <a:t>WHO Collaborating Centre for Surveillance of Antimicrobial Resistance</a:t>
            </a:r>
          </a:p>
        </p:txBody>
      </p:sp>
      <p:sp>
        <p:nvSpPr>
          <p:cNvPr id="3" name="Freeform 3">
            <a:extLst>
              <a:ext uri="{FF2B5EF4-FFF2-40B4-BE49-F238E27FC236}">
                <a16:creationId xmlns:a16="http://schemas.microsoft.com/office/drawing/2014/main" id="{A246DEFD-DE56-8073-5C93-886D22949D84}"/>
              </a:ext>
            </a:extLst>
          </p:cNvPr>
          <p:cNvSpPr/>
          <p:nvPr/>
        </p:nvSpPr>
        <p:spPr>
          <a:xfrm>
            <a:off x="3092510" y="6413693"/>
            <a:ext cx="3042006" cy="2834832"/>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a:latin typeface="Atkinson Hyperlegible" pitchFamily="2" charset="0"/>
            </a:endParaRPr>
          </a:p>
        </p:txBody>
      </p:sp>
      <p:pic>
        <p:nvPicPr>
          <p:cNvPr id="1026" name="Picture 2" descr="Brigham and Women's Hospital - Wikipedia">
            <a:extLst>
              <a:ext uri="{FF2B5EF4-FFF2-40B4-BE49-F238E27FC236}">
                <a16:creationId xmlns:a16="http://schemas.microsoft.com/office/drawing/2014/main" id="{9516188E-271B-41ED-3173-20A2A2B0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39" y="6515100"/>
            <a:ext cx="2238261" cy="2614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43599856-63A9-54DF-6E04-5B41A2DC7709}"/>
              </a:ext>
            </a:extLst>
          </p:cNvPr>
          <p:cNvSpPr txBox="1"/>
          <p:nvPr/>
        </p:nvSpPr>
        <p:spPr>
          <a:xfrm>
            <a:off x="966016" y="2400301"/>
            <a:ext cx="16562765" cy="984757"/>
          </a:xfrm>
          <a:prstGeom prst="rect">
            <a:avLst/>
          </a:prstGeom>
        </p:spPr>
        <p:txBody>
          <a:bodyPr wrap="square" lIns="0" tIns="0" rIns="0" bIns="0" rtlCol="0" anchor="ctr" anchorCtr="1">
            <a:spAutoFit/>
          </a:bodyPr>
          <a:lstStyle/>
          <a:p>
            <a:pPr algn="ctr"/>
            <a:r>
              <a:rPr lang="en-US" sz="6399" spc="-63" dirty="0">
                <a:solidFill>
                  <a:srgbClr val="0B3A7F"/>
                </a:solidFill>
                <a:latin typeface="Atkinson Hyperlegible" pitchFamily="2" charset="0"/>
                <a:ea typeface="Tahoma" panose="020B0604030504040204" pitchFamily="34" charset="0"/>
                <a:cs typeface="Tahoma" panose="020B0604030504040204" pitchFamily="34" charset="0"/>
              </a:rPr>
              <a:t>Module 4 – Introduction to data analysis</a:t>
            </a:r>
          </a:p>
        </p:txBody>
      </p:sp>
    </p:spTree>
    <p:extLst>
      <p:ext uri="{BB962C8B-B14F-4D97-AF65-F5344CB8AC3E}">
        <p14:creationId xmlns:p14="http://schemas.microsoft.com/office/powerpoint/2010/main" val="36192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1E135F-EE89-AFEF-081E-9A8BB8C23F70}"/>
              </a:ext>
            </a:extLst>
          </p:cNvPr>
          <p:cNvPicPr>
            <a:picLocks noChangeAspect="1"/>
          </p:cNvPicPr>
          <p:nvPr/>
        </p:nvPicPr>
        <p:blipFill>
          <a:blip r:embed="rId2"/>
          <a:stretch>
            <a:fillRect/>
          </a:stretch>
        </p:blipFill>
        <p:spPr>
          <a:xfrm>
            <a:off x="1066800" y="2771775"/>
            <a:ext cx="10163175" cy="6562725"/>
          </a:xfrm>
          <a:prstGeom prst="rect">
            <a:avLst/>
          </a:prstGeom>
        </p:spPr>
      </p:pic>
      <p:sp>
        <p:nvSpPr>
          <p:cNvPr id="8" name="TextBox 8"/>
          <p:cNvSpPr txBox="1"/>
          <p:nvPr/>
        </p:nvSpPr>
        <p:spPr>
          <a:xfrm>
            <a:off x="1219200" y="1260038"/>
            <a:ext cx="15011400" cy="1292662"/>
          </a:xfrm>
          <a:prstGeom prst="rect">
            <a:avLst/>
          </a:prstGeom>
        </p:spPr>
        <p:txBody>
          <a:bodyPr wrap="square" lIns="0" tIns="0" rIns="0" bIns="0" rtlCol="0" anchor="t">
            <a:spAutoFit/>
          </a:bodyPr>
          <a:lstStyle/>
          <a:p>
            <a:pPr algn="l"/>
            <a:r>
              <a:rPr lang="en-US" sz="4200" spc="-105" dirty="0">
                <a:solidFill>
                  <a:srgbClr val="0B3A7F"/>
                </a:solidFill>
                <a:latin typeface="Atkinson Hyperlegible" pitchFamily="2" charset="0"/>
              </a:rPr>
              <a:t>Your options appear on the left, and your selections appear on the right.</a:t>
            </a:r>
          </a:p>
        </p:txBody>
      </p:sp>
      <p:sp>
        <p:nvSpPr>
          <p:cNvPr id="11" name="TextBox 11"/>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Selecting the organisms</a:t>
            </a:r>
          </a:p>
        </p:txBody>
      </p:sp>
      <p:sp>
        <p:nvSpPr>
          <p:cNvPr id="15" name="TextBox 4">
            <a:extLst>
              <a:ext uri="{FF2B5EF4-FFF2-40B4-BE49-F238E27FC236}">
                <a16:creationId xmlns:a16="http://schemas.microsoft.com/office/drawing/2014/main" id="{07ABC9A4-2E86-9F06-EB4E-4DC08005FC67}"/>
              </a:ext>
            </a:extLst>
          </p:cNvPr>
          <p:cNvSpPr txBox="1"/>
          <p:nvPr/>
        </p:nvSpPr>
        <p:spPr>
          <a:xfrm>
            <a:off x="11600003" y="2870612"/>
            <a:ext cx="6840397" cy="3716467"/>
          </a:xfrm>
          <a:prstGeom prst="rect">
            <a:avLst/>
          </a:prstGeom>
        </p:spPr>
        <p:txBody>
          <a:bodyPr lIns="0" tIns="0" rIns="0" bIns="0" rtlCol="0" anchor="t">
            <a:spAutoFit/>
          </a:bodyPr>
          <a:lstStyle/>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If you know the code, enter the code, and hit Enter.</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You can click on the organism on the left and click on the Right Arrow.</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You can double-click on the organism on the left.</a:t>
            </a:r>
          </a:p>
        </p:txBody>
      </p:sp>
      <p:sp>
        <p:nvSpPr>
          <p:cNvPr id="20" name="Rectangle: Rounded Corners 19">
            <a:extLst>
              <a:ext uri="{FF2B5EF4-FFF2-40B4-BE49-F238E27FC236}">
                <a16:creationId xmlns:a16="http://schemas.microsoft.com/office/drawing/2014/main" id="{DB7C0B5D-CECE-84A9-EB1A-7705D3884448}"/>
              </a:ext>
            </a:extLst>
          </p:cNvPr>
          <p:cNvSpPr/>
          <p:nvPr/>
        </p:nvSpPr>
        <p:spPr>
          <a:xfrm>
            <a:off x="6233451" y="6016190"/>
            <a:ext cx="853149"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8373103F-E2F4-BF93-2DE0-5D195A6CBCE4}"/>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DF82A1C2-DFFD-83C1-FA12-733ACDA630EF}"/>
                </a:ext>
              </a:extLst>
            </p:cNvPr>
            <p:cNvGrpSpPr/>
            <p:nvPr/>
          </p:nvGrpSpPr>
          <p:grpSpPr>
            <a:xfrm>
              <a:off x="165100" y="146538"/>
              <a:ext cx="882162" cy="882162"/>
              <a:chOff x="133613" y="0"/>
              <a:chExt cx="6350000" cy="6350000"/>
            </a:xfrm>
          </p:grpSpPr>
          <p:sp>
            <p:nvSpPr>
              <p:cNvPr id="10" name="Freeform 3">
                <a:extLst>
                  <a:ext uri="{FF2B5EF4-FFF2-40B4-BE49-F238E27FC236}">
                    <a16:creationId xmlns:a16="http://schemas.microsoft.com/office/drawing/2014/main" id="{64C69DE8-25F1-B378-91F0-B5FCEE639524}"/>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E67BD8A4-775A-BBD0-BEE4-ED055A03B0FF}"/>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6" name="Group 15">
            <a:extLst>
              <a:ext uri="{FF2B5EF4-FFF2-40B4-BE49-F238E27FC236}">
                <a16:creationId xmlns:a16="http://schemas.microsoft.com/office/drawing/2014/main" id="{7507F514-2D55-263F-0104-8398AC3DE90F}"/>
              </a:ext>
            </a:extLst>
          </p:cNvPr>
          <p:cNvGrpSpPr/>
          <p:nvPr/>
        </p:nvGrpSpPr>
        <p:grpSpPr>
          <a:xfrm>
            <a:off x="203062" y="1028854"/>
            <a:ext cx="851038" cy="1219046"/>
            <a:chOff x="912991" y="1125204"/>
            <a:chExt cx="851038" cy="1219046"/>
          </a:xfrm>
        </p:grpSpPr>
        <p:sp>
          <p:nvSpPr>
            <p:cNvPr id="17" name="Freeform 6">
              <a:extLst>
                <a:ext uri="{FF2B5EF4-FFF2-40B4-BE49-F238E27FC236}">
                  <a16:creationId xmlns:a16="http://schemas.microsoft.com/office/drawing/2014/main" id="{DFA5EBA4-BF16-FA78-C97A-D189F08E1A82}"/>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8" name="TextBox 7">
              <a:extLst>
                <a:ext uri="{FF2B5EF4-FFF2-40B4-BE49-F238E27FC236}">
                  <a16:creationId xmlns:a16="http://schemas.microsoft.com/office/drawing/2014/main" id="{B5294067-4082-97B2-03A8-27485D7650EE}"/>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95562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01027F3-68A6-A954-394B-5FA5D6460316}"/>
              </a:ext>
            </a:extLst>
          </p:cNvPr>
          <p:cNvPicPr>
            <a:picLocks noChangeAspect="1"/>
          </p:cNvPicPr>
          <p:nvPr/>
        </p:nvPicPr>
        <p:blipFill>
          <a:blip r:embed="rId2"/>
          <a:stretch>
            <a:fillRect/>
          </a:stretch>
        </p:blipFill>
        <p:spPr>
          <a:xfrm>
            <a:off x="3552825" y="2543175"/>
            <a:ext cx="10163175" cy="6562725"/>
          </a:xfrm>
          <a:prstGeom prst="rect">
            <a:avLst/>
          </a:prstGeom>
        </p:spPr>
      </p:pic>
      <p:sp>
        <p:nvSpPr>
          <p:cNvPr id="8" name="TextBox 8"/>
          <p:cNvSpPr txBox="1"/>
          <p:nvPr/>
        </p:nvSpPr>
        <p:spPr>
          <a:xfrm>
            <a:off x="2199979" y="974338"/>
            <a:ext cx="11913776" cy="963930"/>
          </a:xfrm>
          <a:prstGeom prst="rect">
            <a:avLst/>
          </a:prstGeom>
        </p:spPr>
        <p:txBody>
          <a:bodyPr lIns="0" tIns="0" rIns="0" bIns="0" rtlCol="0" anchor="t">
            <a:spAutoFit/>
          </a:bodyPr>
          <a:lstStyle/>
          <a:p>
            <a:pPr algn="l">
              <a:lnSpc>
                <a:spcPts val="8400"/>
              </a:lnSpc>
            </a:pPr>
            <a:r>
              <a:rPr lang="en-US" sz="4200" spc="-105" dirty="0">
                <a:solidFill>
                  <a:srgbClr val="0B3A7F"/>
                </a:solidFill>
                <a:latin typeface="Atkinson Hyperlegible" pitchFamily="2" charset="0"/>
              </a:rPr>
              <a:t>You can also search for the organism</a:t>
            </a:r>
          </a:p>
        </p:txBody>
      </p:sp>
      <p:sp>
        <p:nvSpPr>
          <p:cNvPr id="11" name="TextBox 11"/>
          <p:cNvSpPr txBox="1"/>
          <p:nvPr/>
        </p:nvSpPr>
        <p:spPr>
          <a:xfrm>
            <a:off x="1905000" y="-426091"/>
            <a:ext cx="14789865" cy="1454791"/>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Searching for an organism</a:t>
            </a:r>
          </a:p>
        </p:txBody>
      </p:sp>
      <p:sp>
        <p:nvSpPr>
          <p:cNvPr id="17" name="Rectangle: Rounded Corners 16">
            <a:extLst>
              <a:ext uri="{FF2B5EF4-FFF2-40B4-BE49-F238E27FC236}">
                <a16:creationId xmlns:a16="http://schemas.microsoft.com/office/drawing/2014/main" id="{05B6F3EB-6017-C35D-CB98-4A1CA163B4C3}"/>
              </a:ext>
            </a:extLst>
          </p:cNvPr>
          <p:cNvSpPr/>
          <p:nvPr/>
        </p:nvSpPr>
        <p:spPr>
          <a:xfrm>
            <a:off x="3581400" y="8553799"/>
            <a:ext cx="2945301"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ABF1DF52-10B7-03D0-BE04-F0E9BCA5F9F5}"/>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38613496-CECC-53C5-26EB-CA918B1F95EE}"/>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65E2A095-ADCF-D74E-EF8D-5116009838B4}"/>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D4F6BFD3-D5B7-8B27-7678-3980B2EBB485}"/>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0" name="Group 9">
            <a:extLst>
              <a:ext uri="{FF2B5EF4-FFF2-40B4-BE49-F238E27FC236}">
                <a16:creationId xmlns:a16="http://schemas.microsoft.com/office/drawing/2014/main" id="{B8B67084-1D57-616C-AB25-F2D7EC0839CA}"/>
              </a:ext>
            </a:extLst>
          </p:cNvPr>
          <p:cNvGrpSpPr/>
          <p:nvPr/>
        </p:nvGrpSpPr>
        <p:grpSpPr>
          <a:xfrm>
            <a:off x="203062" y="1028854"/>
            <a:ext cx="851038" cy="1219046"/>
            <a:chOff x="912991" y="1125204"/>
            <a:chExt cx="851038" cy="1219046"/>
          </a:xfrm>
        </p:grpSpPr>
        <p:sp>
          <p:nvSpPr>
            <p:cNvPr id="15" name="Freeform 6">
              <a:extLst>
                <a:ext uri="{FF2B5EF4-FFF2-40B4-BE49-F238E27FC236}">
                  <a16:creationId xmlns:a16="http://schemas.microsoft.com/office/drawing/2014/main" id="{3C5B0F14-A6D6-6C14-DD1F-7AA1856C309E}"/>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7">
              <a:extLst>
                <a:ext uri="{FF2B5EF4-FFF2-40B4-BE49-F238E27FC236}">
                  <a16:creationId xmlns:a16="http://schemas.microsoft.com/office/drawing/2014/main" id="{2718076C-2898-F29B-FBFC-C542012F341F}"/>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231904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2180151" y="-195516"/>
            <a:ext cx="15268237" cy="145834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Select a group of organisms</a:t>
            </a:r>
          </a:p>
        </p:txBody>
      </p:sp>
      <p:pic>
        <p:nvPicPr>
          <p:cNvPr id="18" name="Picture 17">
            <a:extLst>
              <a:ext uri="{FF2B5EF4-FFF2-40B4-BE49-F238E27FC236}">
                <a16:creationId xmlns:a16="http://schemas.microsoft.com/office/drawing/2014/main" id="{C3677706-6127-ECFA-542C-783BB65CDC9D}"/>
              </a:ext>
            </a:extLst>
          </p:cNvPr>
          <p:cNvPicPr>
            <a:picLocks noChangeAspect="1"/>
          </p:cNvPicPr>
          <p:nvPr/>
        </p:nvPicPr>
        <p:blipFill>
          <a:blip r:embed="rId2"/>
          <a:stretch>
            <a:fillRect/>
          </a:stretch>
        </p:blipFill>
        <p:spPr>
          <a:xfrm>
            <a:off x="2486025" y="2095500"/>
            <a:ext cx="10163175" cy="6562725"/>
          </a:xfrm>
          <a:prstGeom prst="rect">
            <a:avLst/>
          </a:prstGeom>
        </p:spPr>
      </p:pic>
      <p:sp>
        <p:nvSpPr>
          <p:cNvPr id="19" name="Rectangle: Rounded Corners 18">
            <a:extLst>
              <a:ext uri="{FF2B5EF4-FFF2-40B4-BE49-F238E27FC236}">
                <a16:creationId xmlns:a16="http://schemas.microsoft.com/office/drawing/2014/main" id="{E27D2158-96D1-05D1-B99D-7A38A0FDBB9D}"/>
              </a:ext>
            </a:extLst>
          </p:cNvPr>
          <p:cNvSpPr/>
          <p:nvPr/>
        </p:nvSpPr>
        <p:spPr>
          <a:xfrm>
            <a:off x="5016712" y="3657562"/>
            <a:ext cx="2434133"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C5286430-CB5A-AF57-11A2-A98A2113FC8D}"/>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8DEA093C-485C-6422-69A9-C83793C4B27A}"/>
                </a:ext>
              </a:extLst>
            </p:cNvPr>
            <p:cNvGrpSpPr/>
            <p:nvPr/>
          </p:nvGrpSpPr>
          <p:grpSpPr>
            <a:xfrm>
              <a:off x="165100" y="146538"/>
              <a:ext cx="882162" cy="882162"/>
              <a:chOff x="133613" y="0"/>
              <a:chExt cx="6350000" cy="6350000"/>
            </a:xfrm>
          </p:grpSpPr>
          <p:sp>
            <p:nvSpPr>
              <p:cNvPr id="8" name="Freeform 3">
                <a:extLst>
                  <a:ext uri="{FF2B5EF4-FFF2-40B4-BE49-F238E27FC236}">
                    <a16:creationId xmlns:a16="http://schemas.microsoft.com/office/drawing/2014/main" id="{F8E91A8E-FBB9-F279-5E0A-B0549D10F857}"/>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3CAC0369-4942-58A4-55D2-CC0929224364}"/>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9" name="Group 8">
            <a:extLst>
              <a:ext uri="{FF2B5EF4-FFF2-40B4-BE49-F238E27FC236}">
                <a16:creationId xmlns:a16="http://schemas.microsoft.com/office/drawing/2014/main" id="{85A7CD8A-2718-3564-EFB0-36509DB4B36D}"/>
              </a:ext>
            </a:extLst>
          </p:cNvPr>
          <p:cNvGrpSpPr/>
          <p:nvPr/>
        </p:nvGrpSpPr>
        <p:grpSpPr>
          <a:xfrm>
            <a:off x="203062" y="1028854"/>
            <a:ext cx="851038" cy="1219046"/>
            <a:chOff x="912991" y="1125204"/>
            <a:chExt cx="851038" cy="1219046"/>
          </a:xfrm>
        </p:grpSpPr>
        <p:sp>
          <p:nvSpPr>
            <p:cNvPr id="10" name="Freeform 6">
              <a:extLst>
                <a:ext uri="{FF2B5EF4-FFF2-40B4-BE49-F238E27FC236}">
                  <a16:creationId xmlns:a16="http://schemas.microsoft.com/office/drawing/2014/main" id="{E27CDB31-629B-B1B6-C6A8-CC7342158015}"/>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0C0045F0-4621-762C-C2FA-EDF8B2471BBD}"/>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41985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571963" y="-342900"/>
            <a:ext cx="15268237" cy="145834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Analyze as one organism</a:t>
            </a:r>
          </a:p>
        </p:txBody>
      </p:sp>
      <p:pic>
        <p:nvPicPr>
          <p:cNvPr id="5" name="Picture 4">
            <a:extLst>
              <a:ext uri="{FF2B5EF4-FFF2-40B4-BE49-F238E27FC236}">
                <a16:creationId xmlns:a16="http://schemas.microsoft.com/office/drawing/2014/main" id="{41E3332B-FAF7-FE4F-095A-2612F3601297}"/>
              </a:ext>
            </a:extLst>
          </p:cNvPr>
          <p:cNvPicPr>
            <a:picLocks noChangeAspect="1"/>
          </p:cNvPicPr>
          <p:nvPr/>
        </p:nvPicPr>
        <p:blipFill>
          <a:blip r:embed="rId2"/>
          <a:stretch>
            <a:fillRect/>
          </a:stretch>
        </p:blipFill>
        <p:spPr>
          <a:xfrm>
            <a:off x="3200400" y="2009775"/>
            <a:ext cx="10163175" cy="6562725"/>
          </a:xfrm>
          <a:prstGeom prst="rect">
            <a:avLst/>
          </a:prstGeom>
        </p:spPr>
      </p:pic>
      <p:sp>
        <p:nvSpPr>
          <p:cNvPr id="6" name="Rectangle: Rounded Corners 5">
            <a:extLst>
              <a:ext uri="{FF2B5EF4-FFF2-40B4-BE49-F238E27FC236}">
                <a16:creationId xmlns:a16="http://schemas.microsoft.com/office/drawing/2014/main" id="{7D9A3B30-3063-10CC-3C4C-1326587E8C74}"/>
              </a:ext>
            </a:extLst>
          </p:cNvPr>
          <p:cNvSpPr/>
          <p:nvPr/>
        </p:nvSpPr>
        <p:spPr>
          <a:xfrm>
            <a:off x="9043988" y="3557937"/>
            <a:ext cx="2434133"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CB393E5F-0528-1126-256A-E751074AE417}"/>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EC8E5255-AEAA-1EA0-E396-6FC6FA5B6B1D}"/>
                </a:ext>
              </a:extLst>
            </p:cNvPr>
            <p:cNvGrpSpPr/>
            <p:nvPr/>
          </p:nvGrpSpPr>
          <p:grpSpPr>
            <a:xfrm>
              <a:off x="165100" y="146538"/>
              <a:ext cx="882162" cy="882162"/>
              <a:chOff x="133613" y="0"/>
              <a:chExt cx="6350000" cy="6350000"/>
            </a:xfrm>
          </p:grpSpPr>
          <p:sp>
            <p:nvSpPr>
              <p:cNvPr id="10" name="Freeform 3">
                <a:extLst>
                  <a:ext uri="{FF2B5EF4-FFF2-40B4-BE49-F238E27FC236}">
                    <a16:creationId xmlns:a16="http://schemas.microsoft.com/office/drawing/2014/main" id="{21D2C5D1-675A-B212-3A06-2039D7000E72}"/>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CD34FDD0-2A55-407D-DAED-7E4DEB2DA22B}"/>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A88C2862-FFF5-E596-474D-847F99A43F41}"/>
              </a:ext>
            </a:extLst>
          </p:cNvPr>
          <p:cNvGrpSpPr/>
          <p:nvPr/>
        </p:nvGrpSpPr>
        <p:grpSpPr>
          <a:xfrm>
            <a:off x="203062" y="1028854"/>
            <a:ext cx="851038" cy="1219046"/>
            <a:chOff x="912991" y="1125204"/>
            <a:chExt cx="851038" cy="1219046"/>
          </a:xfrm>
        </p:grpSpPr>
        <p:sp>
          <p:nvSpPr>
            <p:cNvPr id="16" name="Freeform 6">
              <a:extLst>
                <a:ext uri="{FF2B5EF4-FFF2-40B4-BE49-F238E27FC236}">
                  <a16:creationId xmlns:a16="http://schemas.microsoft.com/office/drawing/2014/main" id="{697BF2E1-901E-1D19-20FF-63F67F0B5E0F}"/>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7">
              <a:extLst>
                <a:ext uri="{FF2B5EF4-FFF2-40B4-BE49-F238E27FC236}">
                  <a16:creationId xmlns:a16="http://schemas.microsoft.com/office/drawing/2014/main" id="{CC65DD54-910C-BCF2-7D62-4A5641E27DFC}"/>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312656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A5277D-A56E-E55A-A9E3-CD3668FE9078}"/>
              </a:ext>
            </a:extLst>
          </p:cNvPr>
          <p:cNvPicPr>
            <a:picLocks noChangeAspect="1"/>
          </p:cNvPicPr>
          <p:nvPr/>
        </p:nvPicPr>
        <p:blipFill>
          <a:blip r:embed="rId2"/>
          <a:stretch>
            <a:fillRect/>
          </a:stretch>
        </p:blipFill>
        <p:spPr>
          <a:xfrm>
            <a:off x="4610100" y="1824037"/>
            <a:ext cx="9067800" cy="6638925"/>
          </a:xfrm>
          <a:prstGeom prst="rect">
            <a:avLst/>
          </a:prstGeom>
        </p:spPr>
      </p:pic>
      <p:sp>
        <p:nvSpPr>
          <p:cNvPr id="9" name="TextBox 9"/>
          <p:cNvSpPr txBox="1"/>
          <p:nvPr/>
        </p:nvSpPr>
        <p:spPr>
          <a:xfrm>
            <a:off x="1298155" y="-342900"/>
            <a:ext cx="16713731" cy="145834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Click on “Data files”</a:t>
            </a:r>
          </a:p>
        </p:txBody>
      </p:sp>
      <p:sp>
        <p:nvSpPr>
          <p:cNvPr id="7" name="Rectangle: Rounded Corners 6">
            <a:extLst>
              <a:ext uri="{FF2B5EF4-FFF2-40B4-BE49-F238E27FC236}">
                <a16:creationId xmlns:a16="http://schemas.microsoft.com/office/drawing/2014/main" id="{70434346-E712-BFA5-353A-70E66D4B914D}"/>
              </a:ext>
            </a:extLst>
          </p:cNvPr>
          <p:cNvSpPr/>
          <p:nvPr/>
        </p:nvSpPr>
        <p:spPr>
          <a:xfrm>
            <a:off x="4617720" y="5968110"/>
            <a:ext cx="2011680"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46C16F04-D4E0-13F6-88CE-E989F01F8E00}"/>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C2D0AF83-B8DD-A961-152F-6B828CADDC72}"/>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2072B34C-F7D9-74EB-DEB0-EFF5A4BDE1A3}"/>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3" name="TextBox 5">
              <a:extLst>
                <a:ext uri="{FF2B5EF4-FFF2-40B4-BE49-F238E27FC236}">
                  <a16:creationId xmlns:a16="http://schemas.microsoft.com/office/drawing/2014/main" id="{73997194-87E4-B858-62F1-FF733AB293FC}"/>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7ABEC298-E2CE-99D8-51D5-3821FA836D6B}"/>
              </a:ext>
            </a:extLst>
          </p:cNvPr>
          <p:cNvGrpSpPr/>
          <p:nvPr/>
        </p:nvGrpSpPr>
        <p:grpSpPr>
          <a:xfrm>
            <a:off x="203062" y="1028854"/>
            <a:ext cx="851038" cy="1219046"/>
            <a:chOff x="912991" y="1125204"/>
            <a:chExt cx="851038" cy="1219046"/>
          </a:xfrm>
        </p:grpSpPr>
        <p:sp>
          <p:nvSpPr>
            <p:cNvPr id="16" name="Freeform 6">
              <a:extLst>
                <a:ext uri="{FF2B5EF4-FFF2-40B4-BE49-F238E27FC236}">
                  <a16:creationId xmlns:a16="http://schemas.microsoft.com/office/drawing/2014/main" id="{484B8FD2-9488-D5F2-73D3-3E970920B1E7}"/>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7">
              <a:extLst>
                <a:ext uri="{FF2B5EF4-FFF2-40B4-BE49-F238E27FC236}">
                  <a16:creationId xmlns:a16="http://schemas.microsoft.com/office/drawing/2014/main" id="{8025B57C-7EE7-5093-E504-15CDF183DA44}"/>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42700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Select the data files</a:t>
            </a:r>
          </a:p>
        </p:txBody>
      </p:sp>
      <p:sp>
        <p:nvSpPr>
          <p:cNvPr id="17" name="TextBox 4">
            <a:extLst>
              <a:ext uri="{FF2B5EF4-FFF2-40B4-BE49-F238E27FC236}">
                <a16:creationId xmlns:a16="http://schemas.microsoft.com/office/drawing/2014/main" id="{EACB7863-3970-3CEF-580E-E1859A17E9FB}"/>
              </a:ext>
            </a:extLst>
          </p:cNvPr>
          <p:cNvSpPr txBox="1"/>
          <p:nvPr/>
        </p:nvSpPr>
        <p:spPr>
          <a:xfrm>
            <a:off x="12406179" y="2470835"/>
            <a:ext cx="5653221" cy="4958665"/>
          </a:xfrm>
          <a:prstGeom prst="rect">
            <a:avLst/>
          </a:prstGeom>
        </p:spPr>
        <p:txBody>
          <a:bodyPr lIns="0" tIns="0" rIns="0" bIns="0" rtlCol="0" anchor="t">
            <a:spAutoFit/>
          </a:bodyPr>
          <a:lstStyle/>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You can select a file using the Arrow buttons or you can double-click.</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You can choose one file or many files.</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The default file location is C:\WHONET\Data, but you can select other locations.</a:t>
            </a:r>
          </a:p>
        </p:txBody>
      </p:sp>
      <p:pic>
        <p:nvPicPr>
          <p:cNvPr id="19" name="Picture 18">
            <a:extLst>
              <a:ext uri="{FF2B5EF4-FFF2-40B4-BE49-F238E27FC236}">
                <a16:creationId xmlns:a16="http://schemas.microsoft.com/office/drawing/2014/main" id="{1311C881-474B-5482-6929-0DE3293C3405}"/>
              </a:ext>
            </a:extLst>
          </p:cNvPr>
          <p:cNvPicPr>
            <a:picLocks noChangeAspect="1"/>
          </p:cNvPicPr>
          <p:nvPr/>
        </p:nvPicPr>
        <p:blipFill>
          <a:blip r:embed="rId2"/>
          <a:stretch>
            <a:fillRect/>
          </a:stretch>
        </p:blipFill>
        <p:spPr>
          <a:xfrm>
            <a:off x="457200" y="2452688"/>
            <a:ext cx="11505674" cy="6424612"/>
          </a:xfrm>
          <a:prstGeom prst="rect">
            <a:avLst/>
          </a:prstGeom>
        </p:spPr>
      </p:pic>
      <p:sp>
        <p:nvSpPr>
          <p:cNvPr id="20" name="TextBox 8">
            <a:extLst>
              <a:ext uri="{FF2B5EF4-FFF2-40B4-BE49-F238E27FC236}">
                <a16:creationId xmlns:a16="http://schemas.microsoft.com/office/drawing/2014/main" id="{1369AE5A-F142-2279-699E-657AFCAEB679}"/>
              </a:ext>
            </a:extLst>
          </p:cNvPr>
          <p:cNvSpPr txBox="1"/>
          <p:nvPr/>
        </p:nvSpPr>
        <p:spPr>
          <a:xfrm>
            <a:off x="1295400" y="1104900"/>
            <a:ext cx="15011400" cy="1292662"/>
          </a:xfrm>
          <a:prstGeom prst="rect">
            <a:avLst/>
          </a:prstGeom>
        </p:spPr>
        <p:txBody>
          <a:bodyPr wrap="square" lIns="0" tIns="0" rIns="0" bIns="0" rtlCol="0" anchor="t">
            <a:spAutoFit/>
          </a:bodyPr>
          <a:lstStyle/>
          <a:p>
            <a:pPr algn="l"/>
            <a:r>
              <a:rPr lang="en-US" sz="4200" spc="-105" dirty="0">
                <a:solidFill>
                  <a:srgbClr val="0B3A7F"/>
                </a:solidFill>
                <a:latin typeface="Atkinson Hyperlegible" pitchFamily="2" charset="0"/>
              </a:rPr>
              <a:t>Your options appear on the left, and your selections appear on the right.</a:t>
            </a:r>
          </a:p>
        </p:txBody>
      </p:sp>
      <p:sp>
        <p:nvSpPr>
          <p:cNvPr id="4" name="Rectangle: Rounded Corners 3">
            <a:extLst>
              <a:ext uri="{FF2B5EF4-FFF2-40B4-BE49-F238E27FC236}">
                <a16:creationId xmlns:a16="http://schemas.microsoft.com/office/drawing/2014/main" id="{3FE8ACB5-8B02-ED26-3A97-512AE6CA6C96}"/>
              </a:ext>
            </a:extLst>
          </p:cNvPr>
          <p:cNvSpPr/>
          <p:nvPr/>
        </p:nvSpPr>
        <p:spPr>
          <a:xfrm>
            <a:off x="5782258" y="2816469"/>
            <a:ext cx="1511405" cy="36181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EA9A0EBA-CD8E-12BE-5F2B-D85F71DC95C9}"/>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A1C44798-BD45-2B02-57F5-2719B4BF7734}"/>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C49ACC09-EF2B-86F6-0F71-57DBF5971D5D}"/>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8" name="TextBox 5">
              <a:extLst>
                <a:ext uri="{FF2B5EF4-FFF2-40B4-BE49-F238E27FC236}">
                  <a16:creationId xmlns:a16="http://schemas.microsoft.com/office/drawing/2014/main" id="{EC04B147-879D-E152-9802-5226CA630838}"/>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0" name="Group 9">
            <a:extLst>
              <a:ext uri="{FF2B5EF4-FFF2-40B4-BE49-F238E27FC236}">
                <a16:creationId xmlns:a16="http://schemas.microsoft.com/office/drawing/2014/main" id="{D9A4F6C8-7CE3-E1C1-BFB4-38B5E8A1E7A3}"/>
              </a:ext>
            </a:extLst>
          </p:cNvPr>
          <p:cNvGrpSpPr/>
          <p:nvPr/>
        </p:nvGrpSpPr>
        <p:grpSpPr>
          <a:xfrm>
            <a:off x="203062" y="1028854"/>
            <a:ext cx="851038" cy="1219046"/>
            <a:chOff x="912991" y="1125204"/>
            <a:chExt cx="851038" cy="1219046"/>
          </a:xfrm>
        </p:grpSpPr>
        <p:sp>
          <p:nvSpPr>
            <p:cNvPr id="15" name="Freeform 6">
              <a:extLst>
                <a:ext uri="{FF2B5EF4-FFF2-40B4-BE49-F238E27FC236}">
                  <a16:creationId xmlns:a16="http://schemas.microsoft.com/office/drawing/2014/main" id="{06C55ED9-F85F-F376-ECC4-BB49A0F70A67}"/>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7">
              <a:extLst>
                <a:ext uri="{FF2B5EF4-FFF2-40B4-BE49-F238E27FC236}">
                  <a16:creationId xmlns:a16="http://schemas.microsoft.com/office/drawing/2014/main" id="{333C1C4A-86AB-AC4B-DCE9-D14E6A963BE0}"/>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131687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6A9EE5-0357-F53E-7DFA-84F5CDFA2EB6}"/>
              </a:ext>
            </a:extLst>
          </p:cNvPr>
          <p:cNvPicPr>
            <a:picLocks noChangeAspect="1"/>
          </p:cNvPicPr>
          <p:nvPr/>
        </p:nvPicPr>
        <p:blipFill>
          <a:blip r:embed="rId2"/>
          <a:stretch>
            <a:fillRect/>
          </a:stretch>
        </p:blipFill>
        <p:spPr>
          <a:xfrm>
            <a:off x="228601" y="2315849"/>
            <a:ext cx="11887200" cy="6637651"/>
          </a:xfrm>
          <a:prstGeom prst="rect">
            <a:avLst/>
          </a:prstGeom>
        </p:spPr>
      </p:pic>
      <p:sp>
        <p:nvSpPr>
          <p:cNvPr id="11" name="TextBox 11"/>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Select the data files</a:t>
            </a:r>
          </a:p>
        </p:txBody>
      </p:sp>
      <p:sp>
        <p:nvSpPr>
          <p:cNvPr id="17" name="TextBox 4">
            <a:extLst>
              <a:ext uri="{FF2B5EF4-FFF2-40B4-BE49-F238E27FC236}">
                <a16:creationId xmlns:a16="http://schemas.microsoft.com/office/drawing/2014/main" id="{EACB7863-3970-3CEF-580E-E1859A17E9FB}"/>
              </a:ext>
            </a:extLst>
          </p:cNvPr>
          <p:cNvSpPr txBox="1"/>
          <p:nvPr/>
        </p:nvSpPr>
        <p:spPr>
          <a:xfrm>
            <a:off x="12406179" y="2247900"/>
            <a:ext cx="5653221" cy="1816779"/>
          </a:xfrm>
          <a:prstGeom prst="rect">
            <a:avLst/>
          </a:prstGeom>
        </p:spPr>
        <p:txBody>
          <a:bodyPr lIns="0" tIns="0" rIns="0" bIns="0" rtlCol="0" anchor="t">
            <a:spAutoFit/>
          </a:bodyPr>
          <a:lstStyle/>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You can choose files from a single laboratory or from many laboratories.</a:t>
            </a:r>
          </a:p>
        </p:txBody>
      </p:sp>
      <p:sp>
        <p:nvSpPr>
          <p:cNvPr id="20" name="TextBox 8">
            <a:extLst>
              <a:ext uri="{FF2B5EF4-FFF2-40B4-BE49-F238E27FC236}">
                <a16:creationId xmlns:a16="http://schemas.microsoft.com/office/drawing/2014/main" id="{1369AE5A-F142-2279-699E-657AFCAEB679}"/>
              </a:ext>
            </a:extLst>
          </p:cNvPr>
          <p:cNvSpPr txBox="1"/>
          <p:nvPr/>
        </p:nvSpPr>
        <p:spPr>
          <a:xfrm>
            <a:off x="1295400" y="1104900"/>
            <a:ext cx="15011400" cy="646331"/>
          </a:xfrm>
          <a:prstGeom prst="rect">
            <a:avLst/>
          </a:prstGeom>
        </p:spPr>
        <p:txBody>
          <a:bodyPr wrap="square" lIns="0" tIns="0" rIns="0" bIns="0" rtlCol="0" anchor="t">
            <a:spAutoFit/>
          </a:bodyPr>
          <a:lstStyle/>
          <a:p>
            <a:pPr algn="l"/>
            <a:r>
              <a:rPr lang="en-US" sz="4200" spc="-105" dirty="0">
                <a:solidFill>
                  <a:srgbClr val="0B3A7F"/>
                </a:solidFill>
                <a:latin typeface="Atkinson Hyperlegible" pitchFamily="2" charset="0"/>
              </a:rPr>
              <a:t>You can change the file filter to see more files.</a:t>
            </a:r>
          </a:p>
        </p:txBody>
      </p:sp>
      <p:sp>
        <p:nvSpPr>
          <p:cNvPr id="6" name="Rectangle: Rounded Corners 5">
            <a:extLst>
              <a:ext uri="{FF2B5EF4-FFF2-40B4-BE49-F238E27FC236}">
                <a16:creationId xmlns:a16="http://schemas.microsoft.com/office/drawing/2014/main" id="{4812F94B-BE6F-374A-C1AA-6DD212E01210}"/>
              </a:ext>
            </a:extLst>
          </p:cNvPr>
          <p:cNvSpPr/>
          <p:nvPr/>
        </p:nvSpPr>
        <p:spPr>
          <a:xfrm>
            <a:off x="5791200" y="2626820"/>
            <a:ext cx="1511405"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tkinson Hyperlegible" pitchFamily="2" charset="0"/>
            </a:endParaRPr>
          </a:p>
        </p:txBody>
      </p:sp>
      <p:sp>
        <p:nvSpPr>
          <p:cNvPr id="4" name="Rectangle: Rounded Corners 3">
            <a:extLst>
              <a:ext uri="{FF2B5EF4-FFF2-40B4-BE49-F238E27FC236}">
                <a16:creationId xmlns:a16="http://schemas.microsoft.com/office/drawing/2014/main" id="{D3D968F6-E229-55D7-3037-BC19E12D5486}"/>
              </a:ext>
            </a:extLst>
          </p:cNvPr>
          <p:cNvSpPr/>
          <p:nvPr/>
        </p:nvSpPr>
        <p:spPr>
          <a:xfrm>
            <a:off x="8991600" y="8356600"/>
            <a:ext cx="1662546"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tkinson Hyperlegible" pitchFamily="2" charset="0"/>
            </a:endParaRPr>
          </a:p>
        </p:txBody>
      </p:sp>
      <p:grpSp>
        <p:nvGrpSpPr>
          <p:cNvPr id="5" name="Group 4">
            <a:extLst>
              <a:ext uri="{FF2B5EF4-FFF2-40B4-BE49-F238E27FC236}">
                <a16:creationId xmlns:a16="http://schemas.microsoft.com/office/drawing/2014/main" id="{7F773F1C-A8A1-B9BF-DEFC-289DDC3471A0}"/>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9EB85836-1B0D-9F95-6469-91AA71E0A1AB}"/>
                </a:ext>
              </a:extLst>
            </p:cNvPr>
            <p:cNvGrpSpPr/>
            <p:nvPr/>
          </p:nvGrpSpPr>
          <p:grpSpPr>
            <a:xfrm>
              <a:off x="165100" y="146538"/>
              <a:ext cx="882162" cy="882162"/>
              <a:chOff x="133613" y="0"/>
              <a:chExt cx="6350000" cy="6350000"/>
            </a:xfrm>
          </p:grpSpPr>
          <p:sp>
            <p:nvSpPr>
              <p:cNvPr id="15" name="Freeform 3">
                <a:extLst>
                  <a:ext uri="{FF2B5EF4-FFF2-40B4-BE49-F238E27FC236}">
                    <a16:creationId xmlns:a16="http://schemas.microsoft.com/office/drawing/2014/main" id="{230070C7-E8A1-4465-0896-6DE2E0DFD073}"/>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0" name="TextBox 5">
              <a:extLst>
                <a:ext uri="{FF2B5EF4-FFF2-40B4-BE49-F238E27FC236}">
                  <a16:creationId xmlns:a16="http://schemas.microsoft.com/office/drawing/2014/main" id="{DDB873B6-6C4F-F394-78D9-212D49867A26}"/>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6" name="Group 15">
            <a:extLst>
              <a:ext uri="{FF2B5EF4-FFF2-40B4-BE49-F238E27FC236}">
                <a16:creationId xmlns:a16="http://schemas.microsoft.com/office/drawing/2014/main" id="{05CC1CEF-35BF-B3C5-9035-EF0FF869890C}"/>
              </a:ext>
            </a:extLst>
          </p:cNvPr>
          <p:cNvGrpSpPr/>
          <p:nvPr/>
        </p:nvGrpSpPr>
        <p:grpSpPr>
          <a:xfrm>
            <a:off x="203062" y="1028854"/>
            <a:ext cx="851038" cy="1219046"/>
            <a:chOff x="912991" y="1125204"/>
            <a:chExt cx="851038" cy="1219046"/>
          </a:xfrm>
        </p:grpSpPr>
        <p:sp>
          <p:nvSpPr>
            <p:cNvPr id="18" name="Freeform 6">
              <a:extLst>
                <a:ext uri="{FF2B5EF4-FFF2-40B4-BE49-F238E27FC236}">
                  <a16:creationId xmlns:a16="http://schemas.microsoft.com/office/drawing/2014/main" id="{6853D3CA-B07C-D317-AB57-06AD7538FE74}"/>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9" name="TextBox 7">
              <a:extLst>
                <a:ext uri="{FF2B5EF4-FFF2-40B4-BE49-F238E27FC236}">
                  <a16:creationId xmlns:a16="http://schemas.microsoft.com/office/drawing/2014/main" id="{155D300C-5909-A21C-E3F3-C1D5F8C84F80}"/>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143790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6B90F-FAFB-CCED-0E6C-41D7A4E4C3C3}"/>
              </a:ext>
            </a:extLst>
          </p:cNvPr>
          <p:cNvPicPr>
            <a:picLocks noChangeAspect="1"/>
          </p:cNvPicPr>
          <p:nvPr/>
        </p:nvPicPr>
        <p:blipFill>
          <a:blip r:embed="rId2"/>
          <a:stretch>
            <a:fillRect/>
          </a:stretch>
        </p:blipFill>
        <p:spPr>
          <a:xfrm>
            <a:off x="3296587" y="1358451"/>
            <a:ext cx="9618699" cy="7833075"/>
          </a:xfrm>
          <a:prstGeom prst="rect">
            <a:avLst/>
          </a:prstGeom>
        </p:spPr>
      </p:pic>
      <p:sp>
        <p:nvSpPr>
          <p:cNvPr id="11" name="TextBox 11"/>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Select the output destination</a:t>
            </a:r>
          </a:p>
        </p:txBody>
      </p:sp>
      <p:sp>
        <p:nvSpPr>
          <p:cNvPr id="6" name="Rectangle: Rounded Corners 5">
            <a:extLst>
              <a:ext uri="{FF2B5EF4-FFF2-40B4-BE49-F238E27FC236}">
                <a16:creationId xmlns:a16="http://schemas.microsoft.com/office/drawing/2014/main" id="{4812F94B-BE6F-374A-C1AA-6DD212E01210}"/>
              </a:ext>
            </a:extLst>
          </p:cNvPr>
          <p:cNvSpPr/>
          <p:nvPr/>
        </p:nvSpPr>
        <p:spPr>
          <a:xfrm>
            <a:off x="9220199" y="5866066"/>
            <a:ext cx="1828801" cy="323983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tkinson Hyperlegible" pitchFamily="2" charset="0"/>
            </a:endParaRPr>
          </a:p>
        </p:txBody>
      </p:sp>
      <p:grpSp>
        <p:nvGrpSpPr>
          <p:cNvPr id="4" name="Group 3">
            <a:extLst>
              <a:ext uri="{FF2B5EF4-FFF2-40B4-BE49-F238E27FC236}">
                <a16:creationId xmlns:a16="http://schemas.microsoft.com/office/drawing/2014/main" id="{0FA0C607-CBE6-40D3-75AC-07C70401BE05}"/>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1982C0FD-0BE0-8E53-7C0F-75A6B0CE0A04}"/>
                </a:ext>
              </a:extLst>
            </p:cNvPr>
            <p:cNvGrpSpPr/>
            <p:nvPr/>
          </p:nvGrpSpPr>
          <p:grpSpPr>
            <a:xfrm>
              <a:off x="165100" y="146538"/>
              <a:ext cx="882162" cy="882162"/>
              <a:chOff x="133613" y="0"/>
              <a:chExt cx="6350000" cy="6350000"/>
            </a:xfrm>
          </p:grpSpPr>
          <p:sp>
            <p:nvSpPr>
              <p:cNvPr id="10" name="Freeform 3">
                <a:extLst>
                  <a:ext uri="{FF2B5EF4-FFF2-40B4-BE49-F238E27FC236}">
                    <a16:creationId xmlns:a16="http://schemas.microsoft.com/office/drawing/2014/main" id="{A0EB6F14-CFFD-A2FE-A592-A74ABFA7E24E}"/>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04742CFE-C52D-48DF-5E1A-5730335E9EEE}"/>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39C0D97D-2BDE-88CC-12E2-4D02F2A6A25A}"/>
              </a:ext>
            </a:extLst>
          </p:cNvPr>
          <p:cNvGrpSpPr/>
          <p:nvPr/>
        </p:nvGrpSpPr>
        <p:grpSpPr>
          <a:xfrm>
            <a:off x="203062" y="1028854"/>
            <a:ext cx="851038" cy="1219046"/>
            <a:chOff x="912991" y="1125204"/>
            <a:chExt cx="851038" cy="1219046"/>
          </a:xfrm>
        </p:grpSpPr>
        <p:sp>
          <p:nvSpPr>
            <p:cNvPr id="16" name="Freeform 6">
              <a:extLst>
                <a:ext uri="{FF2B5EF4-FFF2-40B4-BE49-F238E27FC236}">
                  <a16:creationId xmlns:a16="http://schemas.microsoft.com/office/drawing/2014/main" id="{C7634FE8-2F6C-30C6-C2B0-DB8122DF964F}"/>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7">
              <a:extLst>
                <a:ext uri="{FF2B5EF4-FFF2-40B4-BE49-F238E27FC236}">
                  <a16:creationId xmlns:a16="http://schemas.microsoft.com/office/drawing/2014/main" id="{3B98DDBD-FA1A-8E04-2734-32BF1A61FC40}"/>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423247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a:extLst>
              <a:ext uri="{FF2B5EF4-FFF2-40B4-BE49-F238E27FC236}">
                <a16:creationId xmlns:a16="http://schemas.microsoft.com/office/drawing/2014/main" id="{11230E8E-A315-A511-9C54-D3706DB86127}"/>
              </a:ext>
            </a:extLst>
          </p:cNvPr>
          <p:cNvSpPr txBox="1"/>
          <p:nvPr/>
        </p:nvSpPr>
        <p:spPr>
          <a:xfrm>
            <a:off x="1741537" y="123396"/>
            <a:ext cx="16013063" cy="947952"/>
          </a:xfrm>
          <a:prstGeom prst="rect">
            <a:avLst/>
          </a:prstGeom>
        </p:spPr>
        <p:txBody>
          <a:bodyPr lIns="0" tIns="0" rIns="0" bIns="0" rtlCol="0" anchor="t">
            <a:spAutoFit/>
          </a:bodyPr>
          <a:lstStyle/>
          <a:p>
            <a:pPr>
              <a:spcBef>
                <a:spcPct val="0"/>
              </a:spcBef>
            </a:pPr>
            <a:r>
              <a:rPr lang="en-US" sz="6160" spc="-159" dirty="0">
                <a:solidFill>
                  <a:srgbClr val="0B3A7F"/>
                </a:solidFill>
                <a:latin typeface="Atkinson Hyperlegible" pitchFamily="2" charset="0"/>
              </a:rPr>
              <a:t>You have selected all of the required parameters</a:t>
            </a:r>
          </a:p>
        </p:txBody>
      </p:sp>
      <p:pic>
        <p:nvPicPr>
          <p:cNvPr id="13" name="Picture 12">
            <a:extLst>
              <a:ext uri="{FF2B5EF4-FFF2-40B4-BE49-F238E27FC236}">
                <a16:creationId xmlns:a16="http://schemas.microsoft.com/office/drawing/2014/main" id="{DA328C16-9323-8A91-B778-4EE3C4EAD0CA}"/>
              </a:ext>
            </a:extLst>
          </p:cNvPr>
          <p:cNvPicPr>
            <a:picLocks noChangeAspect="1"/>
          </p:cNvPicPr>
          <p:nvPr/>
        </p:nvPicPr>
        <p:blipFill>
          <a:blip r:embed="rId2"/>
          <a:stretch>
            <a:fillRect/>
          </a:stretch>
        </p:blipFill>
        <p:spPr>
          <a:xfrm>
            <a:off x="3810000" y="2466975"/>
            <a:ext cx="9067800" cy="6638925"/>
          </a:xfrm>
          <a:prstGeom prst="rect">
            <a:avLst/>
          </a:prstGeom>
        </p:spPr>
      </p:pic>
      <p:sp>
        <p:nvSpPr>
          <p:cNvPr id="6" name="Rectangle: Rounded Corners 5">
            <a:extLst>
              <a:ext uri="{FF2B5EF4-FFF2-40B4-BE49-F238E27FC236}">
                <a16:creationId xmlns:a16="http://schemas.microsoft.com/office/drawing/2014/main" id="{DB39AEE7-4463-D7E4-4827-545925D62634}"/>
              </a:ext>
            </a:extLst>
          </p:cNvPr>
          <p:cNvSpPr/>
          <p:nvPr/>
        </p:nvSpPr>
        <p:spPr>
          <a:xfrm>
            <a:off x="3935416" y="3111500"/>
            <a:ext cx="2945302" cy="93846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tkinson Hyperlegible" pitchFamily="2" charset="0"/>
            </a:endParaRPr>
          </a:p>
        </p:txBody>
      </p:sp>
      <p:sp>
        <p:nvSpPr>
          <p:cNvPr id="8" name="Rectangle: Rounded Corners 7">
            <a:extLst>
              <a:ext uri="{FF2B5EF4-FFF2-40B4-BE49-F238E27FC236}">
                <a16:creationId xmlns:a16="http://schemas.microsoft.com/office/drawing/2014/main" id="{7AEB2D89-88E1-6781-3267-FA6B3A09253B}"/>
              </a:ext>
            </a:extLst>
          </p:cNvPr>
          <p:cNvSpPr/>
          <p:nvPr/>
        </p:nvSpPr>
        <p:spPr>
          <a:xfrm>
            <a:off x="3922968" y="4968414"/>
            <a:ext cx="3239832"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tkinson Hyperlegible" pitchFamily="2" charset="0"/>
            </a:endParaRPr>
          </a:p>
        </p:txBody>
      </p:sp>
      <p:sp>
        <p:nvSpPr>
          <p:cNvPr id="14" name="Rectangle: Rounded Corners 13">
            <a:extLst>
              <a:ext uri="{FF2B5EF4-FFF2-40B4-BE49-F238E27FC236}">
                <a16:creationId xmlns:a16="http://schemas.microsoft.com/office/drawing/2014/main" id="{B1D70806-1115-A956-21DF-99FAA5E1C652}"/>
              </a:ext>
            </a:extLst>
          </p:cNvPr>
          <p:cNvSpPr/>
          <p:nvPr/>
        </p:nvSpPr>
        <p:spPr>
          <a:xfrm>
            <a:off x="7696200" y="6667500"/>
            <a:ext cx="2677547"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tkinson Hyperlegible" pitchFamily="2" charset="0"/>
            </a:endParaRPr>
          </a:p>
        </p:txBody>
      </p:sp>
      <p:sp>
        <p:nvSpPr>
          <p:cNvPr id="15" name="Rectangle: Rounded Corners 14">
            <a:extLst>
              <a:ext uri="{FF2B5EF4-FFF2-40B4-BE49-F238E27FC236}">
                <a16:creationId xmlns:a16="http://schemas.microsoft.com/office/drawing/2014/main" id="{03B3120D-2E44-24C6-385B-D9777C399CE7}"/>
              </a:ext>
            </a:extLst>
          </p:cNvPr>
          <p:cNvSpPr/>
          <p:nvPr/>
        </p:nvSpPr>
        <p:spPr>
          <a:xfrm>
            <a:off x="3932935" y="6730110"/>
            <a:ext cx="2011681"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tkinson Hyperlegible" pitchFamily="2" charset="0"/>
            </a:endParaRPr>
          </a:p>
        </p:txBody>
      </p:sp>
      <p:grpSp>
        <p:nvGrpSpPr>
          <p:cNvPr id="4" name="Group 3">
            <a:extLst>
              <a:ext uri="{FF2B5EF4-FFF2-40B4-BE49-F238E27FC236}">
                <a16:creationId xmlns:a16="http://schemas.microsoft.com/office/drawing/2014/main" id="{A61BE61E-7EAA-77A2-2047-462A231E5161}"/>
              </a:ext>
            </a:extLst>
          </p:cNvPr>
          <p:cNvGrpSpPr/>
          <p:nvPr/>
        </p:nvGrpSpPr>
        <p:grpSpPr>
          <a:xfrm>
            <a:off x="165100" y="133238"/>
            <a:ext cx="882162" cy="895462"/>
            <a:chOff x="165100" y="133238"/>
            <a:chExt cx="882162" cy="895462"/>
          </a:xfrm>
        </p:grpSpPr>
        <p:grpSp>
          <p:nvGrpSpPr>
            <p:cNvPr id="9" name="Group 2">
              <a:extLst>
                <a:ext uri="{FF2B5EF4-FFF2-40B4-BE49-F238E27FC236}">
                  <a16:creationId xmlns:a16="http://schemas.microsoft.com/office/drawing/2014/main" id="{804B660A-AD12-8C1B-D4D9-F7A784E429BA}"/>
                </a:ext>
              </a:extLst>
            </p:cNvPr>
            <p:cNvGrpSpPr/>
            <p:nvPr/>
          </p:nvGrpSpPr>
          <p:grpSpPr>
            <a:xfrm>
              <a:off x="165100" y="146538"/>
              <a:ext cx="882162" cy="882162"/>
              <a:chOff x="133613" y="0"/>
              <a:chExt cx="6350000" cy="6350000"/>
            </a:xfrm>
          </p:grpSpPr>
          <p:sp>
            <p:nvSpPr>
              <p:cNvPr id="17" name="Freeform 3">
                <a:extLst>
                  <a:ext uri="{FF2B5EF4-FFF2-40B4-BE49-F238E27FC236}">
                    <a16:creationId xmlns:a16="http://schemas.microsoft.com/office/drawing/2014/main" id="{ABB977BC-4759-94F4-9E4F-1C9A4C53E549}"/>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6" name="TextBox 5">
              <a:extLst>
                <a:ext uri="{FF2B5EF4-FFF2-40B4-BE49-F238E27FC236}">
                  <a16:creationId xmlns:a16="http://schemas.microsoft.com/office/drawing/2014/main" id="{AD2CAE4F-80B7-F533-08A4-8632515D8F8A}"/>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8" name="Group 17">
            <a:extLst>
              <a:ext uri="{FF2B5EF4-FFF2-40B4-BE49-F238E27FC236}">
                <a16:creationId xmlns:a16="http://schemas.microsoft.com/office/drawing/2014/main" id="{4F3D4445-4FA4-49B2-1814-59DADA0A399F}"/>
              </a:ext>
            </a:extLst>
          </p:cNvPr>
          <p:cNvGrpSpPr/>
          <p:nvPr/>
        </p:nvGrpSpPr>
        <p:grpSpPr>
          <a:xfrm>
            <a:off x="203062" y="1028854"/>
            <a:ext cx="851038" cy="1219046"/>
            <a:chOff x="912991" y="1125204"/>
            <a:chExt cx="851038" cy="1219046"/>
          </a:xfrm>
        </p:grpSpPr>
        <p:sp>
          <p:nvSpPr>
            <p:cNvPr id="19" name="Freeform 6">
              <a:extLst>
                <a:ext uri="{FF2B5EF4-FFF2-40B4-BE49-F238E27FC236}">
                  <a16:creationId xmlns:a16="http://schemas.microsoft.com/office/drawing/2014/main" id="{D318E656-07A5-63F1-FBC0-5BECFBD6AC20}"/>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20" name="TextBox 7">
              <a:extLst>
                <a:ext uri="{FF2B5EF4-FFF2-40B4-BE49-F238E27FC236}">
                  <a16:creationId xmlns:a16="http://schemas.microsoft.com/office/drawing/2014/main" id="{0407A31E-5CFC-4CD7-77C6-F47E4613D694}"/>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348530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54D8-CF32-19B5-36F6-482D6E9B5A4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B564C2C-3D90-5DB1-50BB-B5B716EEE0DF}"/>
              </a:ext>
            </a:extLst>
          </p:cNvPr>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Data analysis - Introduction</a:t>
            </a:r>
          </a:p>
        </p:txBody>
      </p:sp>
      <p:grpSp>
        <p:nvGrpSpPr>
          <p:cNvPr id="25" name="Group 24">
            <a:extLst>
              <a:ext uri="{FF2B5EF4-FFF2-40B4-BE49-F238E27FC236}">
                <a16:creationId xmlns:a16="http://schemas.microsoft.com/office/drawing/2014/main" id="{B4B92066-F13E-630D-9B46-C79488F95089}"/>
              </a:ext>
            </a:extLst>
          </p:cNvPr>
          <p:cNvGrpSpPr/>
          <p:nvPr/>
        </p:nvGrpSpPr>
        <p:grpSpPr>
          <a:xfrm>
            <a:off x="928388" y="2331841"/>
            <a:ext cx="851038" cy="1206346"/>
            <a:chOff x="928388" y="2331841"/>
            <a:chExt cx="851038" cy="1206346"/>
          </a:xfrm>
        </p:grpSpPr>
        <p:sp>
          <p:nvSpPr>
            <p:cNvPr id="8" name="Freeform 8">
              <a:extLst>
                <a:ext uri="{FF2B5EF4-FFF2-40B4-BE49-F238E27FC236}">
                  <a16:creationId xmlns:a16="http://schemas.microsoft.com/office/drawing/2014/main" id="{54F33386-FD88-E0F8-D822-71C8D0FB8CC0}"/>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7AB6A990-9254-9318-541D-A019A2584CC8}"/>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6" name="Group 25">
            <a:extLst>
              <a:ext uri="{FF2B5EF4-FFF2-40B4-BE49-F238E27FC236}">
                <a16:creationId xmlns:a16="http://schemas.microsoft.com/office/drawing/2014/main" id="{FF40BD20-8B34-5227-6982-9D71FEF87792}"/>
              </a:ext>
            </a:extLst>
          </p:cNvPr>
          <p:cNvGrpSpPr/>
          <p:nvPr/>
        </p:nvGrpSpPr>
        <p:grpSpPr>
          <a:xfrm>
            <a:off x="928388" y="3525779"/>
            <a:ext cx="851038" cy="1206346"/>
            <a:chOff x="928388" y="3525779"/>
            <a:chExt cx="851038" cy="1206346"/>
          </a:xfrm>
        </p:grpSpPr>
        <p:sp>
          <p:nvSpPr>
            <p:cNvPr id="10" name="Freeform 10">
              <a:extLst>
                <a:ext uri="{FF2B5EF4-FFF2-40B4-BE49-F238E27FC236}">
                  <a16:creationId xmlns:a16="http://schemas.microsoft.com/office/drawing/2014/main" id="{23650A0D-6A2A-F361-E1E9-E02ACD424203}"/>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1F7C8C1C-6993-F378-88DA-6184065C5704}"/>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grpSp>
        <p:nvGrpSpPr>
          <p:cNvPr id="27" name="Group 26">
            <a:extLst>
              <a:ext uri="{FF2B5EF4-FFF2-40B4-BE49-F238E27FC236}">
                <a16:creationId xmlns:a16="http://schemas.microsoft.com/office/drawing/2014/main" id="{A8D2840E-C26E-BD9B-40E5-62A56B943884}"/>
              </a:ext>
            </a:extLst>
          </p:cNvPr>
          <p:cNvGrpSpPr/>
          <p:nvPr/>
        </p:nvGrpSpPr>
        <p:grpSpPr>
          <a:xfrm>
            <a:off x="934259" y="4732279"/>
            <a:ext cx="851038" cy="1193783"/>
            <a:chOff x="934259" y="4732279"/>
            <a:chExt cx="851038" cy="1193783"/>
          </a:xfrm>
        </p:grpSpPr>
        <p:sp>
          <p:nvSpPr>
            <p:cNvPr id="12" name="Freeform 12">
              <a:extLst>
                <a:ext uri="{FF2B5EF4-FFF2-40B4-BE49-F238E27FC236}">
                  <a16:creationId xmlns:a16="http://schemas.microsoft.com/office/drawing/2014/main" id="{C94A9CC7-CEDB-470D-A540-07CD2177EB1B}"/>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0F2EB58A-B88A-403B-0ABC-2D9C531227B8}"/>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7F7F4A42-F0D3-5FDF-353F-AF6AFDFABE6F}"/>
              </a:ext>
            </a:extLst>
          </p:cNvPr>
          <p:cNvSpPr txBox="1"/>
          <p:nvPr/>
        </p:nvSpPr>
        <p:spPr>
          <a:xfrm>
            <a:off x="2218962" y="1562100"/>
            <a:ext cx="15459437"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Selecting the required analysis parameters</a:t>
            </a:r>
          </a:p>
        </p:txBody>
      </p:sp>
      <p:sp>
        <p:nvSpPr>
          <p:cNvPr id="17" name="TextBox 17">
            <a:extLst>
              <a:ext uri="{FF2B5EF4-FFF2-40B4-BE49-F238E27FC236}">
                <a16:creationId xmlns:a16="http://schemas.microsoft.com/office/drawing/2014/main" id="{70E57336-28FE-B604-993F-8B80FDE317B6}"/>
              </a:ext>
            </a:extLst>
          </p:cNvPr>
          <p:cNvSpPr txBox="1"/>
          <p:nvPr/>
        </p:nvSpPr>
        <p:spPr>
          <a:xfrm>
            <a:off x="2218962" y="3722034"/>
            <a:ext cx="13402037" cy="837793"/>
          </a:xfrm>
          <a:prstGeom prst="rect">
            <a:avLst/>
          </a:prstGeom>
        </p:spPr>
        <p:txBody>
          <a:bodyPr wrap="square" lIns="0" tIns="0" rIns="0" bIns="0" rtlCol="0" anchor="t">
            <a:spAutoFit/>
          </a:bodyPr>
          <a:lstStyle/>
          <a:p>
            <a:pPr algn="l">
              <a:lnSpc>
                <a:spcPts val="7068"/>
              </a:lnSpc>
            </a:pPr>
            <a:endParaRPr lang="en-US" sz="4200" spc="-8" dirty="0">
              <a:solidFill>
                <a:srgbClr val="0B3A7F"/>
              </a:solidFill>
              <a:latin typeface="Atkinson Hyperlegible" pitchFamily="2" charset="0"/>
            </a:endParaRPr>
          </a:p>
        </p:txBody>
      </p:sp>
      <p:sp>
        <p:nvSpPr>
          <p:cNvPr id="18" name="TextBox 18">
            <a:extLst>
              <a:ext uri="{FF2B5EF4-FFF2-40B4-BE49-F238E27FC236}">
                <a16:creationId xmlns:a16="http://schemas.microsoft.com/office/drawing/2014/main" id="{F5F04EA6-5FF8-56DD-65B0-7B3FD68FF834}"/>
              </a:ext>
            </a:extLst>
          </p:cNvPr>
          <p:cNvSpPr txBox="1"/>
          <p:nvPr/>
        </p:nvSpPr>
        <p:spPr>
          <a:xfrm>
            <a:off x="2218963" y="5059102"/>
            <a:ext cx="13850074"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Macros</a:t>
            </a:r>
          </a:p>
        </p:txBody>
      </p:sp>
      <p:sp>
        <p:nvSpPr>
          <p:cNvPr id="19" name="TextBox 19">
            <a:extLst>
              <a:ext uri="{FF2B5EF4-FFF2-40B4-BE49-F238E27FC236}">
                <a16:creationId xmlns:a16="http://schemas.microsoft.com/office/drawing/2014/main" id="{0B61BBCC-00E7-F48D-24B1-DD408D73AA55}"/>
              </a:ext>
            </a:extLst>
          </p:cNvPr>
          <p:cNvSpPr txBox="1"/>
          <p:nvPr/>
        </p:nvSpPr>
        <p:spPr>
          <a:xfrm>
            <a:off x="2218962" y="3838118"/>
            <a:ext cx="13630637" cy="837793"/>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Atkinson Hyperlegible" pitchFamily="2" charset="0"/>
              </a:rPr>
              <a:t>Selecting the optional analysis parameters</a:t>
            </a:r>
          </a:p>
        </p:txBody>
      </p:sp>
      <p:grpSp>
        <p:nvGrpSpPr>
          <p:cNvPr id="24" name="Group 23">
            <a:extLst>
              <a:ext uri="{FF2B5EF4-FFF2-40B4-BE49-F238E27FC236}">
                <a16:creationId xmlns:a16="http://schemas.microsoft.com/office/drawing/2014/main" id="{43AD7104-C288-195F-6767-1CF23317C28C}"/>
              </a:ext>
            </a:extLst>
          </p:cNvPr>
          <p:cNvGrpSpPr/>
          <p:nvPr/>
        </p:nvGrpSpPr>
        <p:grpSpPr>
          <a:xfrm>
            <a:off x="912991" y="1125204"/>
            <a:ext cx="851038" cy="1219046"/>
            <a:chOff x="912991" y="1125204"/>
            <a:chExt cx="851038" cy="1219046"/>
          </a:xfrm>
        </p:grpSpPr>
        <p:sp>
          <p:nvSpPr>
            <p:cNvPr id="6" name="Freeform 6">
              <a:extLst>
                <a:ext uri="{FF2B5EF4-FFF2-40B4-BE49-F238E27FC236}">
                  <a16:creationId xmlns:a16="http://schemas.microsoft.com/office/drawing/2014/main" id="{64AB22D5-248E-5B7B-2FAF-A3194ACE6EB1}"/>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573D4FFC-953A-3CA0-B5B8-0682EE3A96FF}"/>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
        <p:nvSpPr>
          <p:cNvPr id="20" name="TextBox 19">
            <a:extLst>
              <a:ext uri="{FF2B5EF4-FFF2-40B4-BE49-F238E27FC236}">
                <a16:creationId xmlns:a16="http://schemas.microsoft.com/office/drawing/2014/main" id="{3B773E18-30B6-73E1-57D4-F0AEAEFA287C}"/>
              </a:ext>
            </a:extLst>
          </p:cNvPr>
          <p:cNvSpPr txBox="1"/>
          <p:nvPr/>
        </p:nvSpPr>
        <p:spPr>
          <a:xfrm>
            <a:off x="2240448" y="2684858"/>
            <a:ext cx="11094552" cy="1748299"/>
          </a:xfrm>
          <a:prstGeom prst="rect">
            <a:avLst/>
          </a:prstGeom>
        </p:spPr>
        <p:txBody>
          <a:bodyPr wrap="square" lIns="0" tIns="0" rIns="0" bIns="0" rtlCol="0" anchor="t">
            <a:spAutoFit/>
          </a:bodyPr>
          <a:lstStyle/>
          <a:p>
            <a:pPr>
              <a:lnSpc>
                <a:spcPts val="7068"/>
              </a:lnSpc>
            </a:pPr>
            <a:r>
              <a:rPr lang="en-US" sz="4200" b="1" spc="-8" dirty="0">
                <a:solidFill>
                  <a:srgbClr val="0B3A7F"/>
                </a:solidFill>
                <a:latin typeface="Atkinson Hyperlegible" pitchFamily="2" charset="0"/>
              </a:rPr>
              <a:t>Running the analysis</a:t>
            </a:r>
          </a:p>
          <a:p>
            <a:pPr algn="l">
              <a:lnSpc>
                <a:spcPts val="7068"/>
              </a:lnSpc>
            </a:pPr>
            <a:endParaRPr lang="en-US" sz="4200" b="1" spc="-8" dirty="0">
              <a:solidFill>
                <a:srgbClr val="0B3A7F"/>
              </a:solidFill>
              <a:latin typeface="Atkinson Hyperlegible" pitchFamily="2" charset="0"/>
            </a:endParaRPr>
          </a:p>
        </p:txBody>
      </p:sp>
      <p:grpSp>
        <p:nvGrpSpPr>
          <p:cNvPr id="3" name="Group 2">
            <a:extLst>
              <a:ext uri="{FF2B5EF4-FFF2-40B4-BE49-F238E27FC236}">
                <a16:creationId xmlns:a16="http://schemas.microsoft.com/office/drawing/2014/main" id="{3AD9B34C-2738-7E0B-2370-C378821E62B4}"/>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442C0963-133E-4987-9381-850AB3615E36}"/>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DDB6E67B-4935-94AA-09FA-6FD5E2ED459E}"/>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5" name="TextBox 5">
              <a:extLst>
                <a:ext uri="{FF2B5EF4-FFF2-40B4-BE49-F238E27FC236}">
                  <a16:creationId xmlns:a16="http://schemas.microsoft.com/office/drawing/2014/main" id="{7E1219A7-B6C3-491F-7BFE-8CE1278AAE00}"/>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spTree>
    <p:extLst>
      <p:ext uri="{BB962C8B-B14F-4D97-AF65-F5344CB8AC3E}">
        <p14:creationId xmlns:p14="http://schemas.microsoft.com/office/powerpoint/2010/main" val="345418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WHONET Data analysis modules</a:t>
            </a:r>
          </a:p>
        </p:txBody>
      </p:sp>
      <p:sp>
        <p:nvSpPr>
          <p:cNvPr id="16" name="TextBox 16"/>
          <p:cNvSpPr txBox="1"/>
          <p:nvPr/>
        </p:nvSpPr>
        <p:spPr>
          <a:xfrm>
            <a:off x="2218962" y="1562100"/>
            <a:ext cx="15459437"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Module 4 – Introduction to data analysis</a:t>
            </a:r>
          </a:p>
        </p:txBody>
      </p:sp>
      <p:sp>
        <p:nvSpPr>
          <p:cNvPr id="17" name="TextBox 17"/>
          <p:cNvSpPr txBox="1"/>
          <p:nvPr/>
        </p:nvSpPr>
        <p:spPr>
          <a:xfrm>
            <a:off x="2218962" y="3722034"/>
            <a:ext cx="13402037" cy="837793"/>
          </a:xfrm>
          <a:prstGeom prst="rect">
            <a:avLst/>
          </a:prstGeom>
        </p:spPr>
        <p:txBody>
          <a:bodyPr wrap="square" lIns="0" tIns="0" rIns="0" bIns="0" rtlCol="0" anchor="t">
            <a:spAutoFit/>
          </a:bodyPr>
          <a:lstStyle/>
          <a:p>
            <a:pPr algn="l">
              <a:lnSpc>
                <a:spcPts val="7068"/>
              </a:lnSpc>
            </a:pPr>
            <a:endParaRPr lang="en-US" sz="4200" spc="-8" dirty="0">
              <a:solidFill>
                <a:srgbClr val="0B3A7F"/>
              </a:solidFill>
              <a:latin typeface="Atkinson Hyperlegible" pitchFamily="2" charset="0"/>
            </a:endParaRPr>
          </a:p>
        </p:txBody>
      </p:sp>
      <p:sp>
        <p:nvSpPr>
          <p:cNvPr id="19" name="TextBox 19"/>
          <p:cNvSpPr txBox="1"/>
          <p:nvPr/>
        </p:nvSpPr>
        <p:spPr>
          <a:xfrm>
            <a:off x="2218962" y="3838118"/>
            <a:ext cx="13630637" cy="837793"/>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Atkinson Hyperlegible" pitchFamily="2" charset="0"/>
              </a:rPr>
              <a:t>Module 6 – Quick </a:t>
            </a:r>
            <a:r>
              <a:rPr lang="en-US" sz="4200" spc="-8">
                <a:solidFill>
                  <a:srgbClr val="0B3A7F"/>
                </a:solidFill>
                <a:latin typeface="Atkinson Hyperlegible" pitchFamily="2" charset="0"/>
              </a:rPr>
              <a:t>analysis reports</a:t>
            </a:r>
            <a:endParaRPr lang="en-US" sz="4200" spc="-8" dirty="0">
              <a:solidFill>
                <a:srgbClr val="0B3A7F"/>
              </a:solidFill>
              <a:latin typeface="Atkinson Hyperlegible" pitchFamily="2" charset="0"/>
            </a:endParaRPr>
          </a:p>
        </p:txBody>
      </p:sp>
      <p:sp>
        <p:nvSpPr>
          <p:cNvPr id="20" name="TextBox 19">
            <a:extLst>
              <a:ext uri="{FF2B5EF4-FFF2-40B4-BE49-F238E27FC236}">
                <a16:creationId xmlns:a16="http://schemas.microsoft.com/office/drawing/2014/main" id="{5628B04B-171C-EB59-70AB-506A0BB89548}"/>
              </a:ext>
            </a:extLst>
          </p:cNvPr>
          <p:cNvSpPr txBox="1"/>
          <p:nvPr/>
        </p:nvSpPr>
        <p:spPr>
          <a:xfrm>
            <a:off x="2240448" y="2684858"/>
            <a:ext cx="12770952" cy="1748299"/>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Atkinson Hyperlegible" pitchFamily="2" charset="0"/>
              </a:rPr>
              <a:t>Module 5 – Data analysis and interpretation</a:t>
            </a:r>
          </a:p>
          <a:p>
            <a:pPr algn="l">
              <a:lnSpc>
                <a:spcPts val="7068"/>
              </a:lnSpc>
            </a:pPr>
            <a:endParaRPr lang="en-US" sz="4200" spc="-8" dirty="0">
              <a:solidFill>
                <a:srgbClr val="0B3A7F"/>
              </a:solidFill>
              <a:latin typeface="Atkinson Hyperlegible" pitchFamily="2" charset="0"/>
            </a:endParaRPr>
          </a:p>
        </p:txBody>
      </p:sp>
      <p:grpSp>
        <p:nvGrpSpPr>
          <p:cNvPr id="3" name="Group 2">
            <a:extLst>
              <a:ext uri="{FF2B5EF4-FFF2-40B4-BE49-F238E27FC236}">
                <a16:creationId xmlns:a16="http://schemas.microsoft.com/office/drawing/2014/main" id="{8E95DF20-06B8-E350-F970-0D71224853A3}"/>
              </a:ext>
            </a:extLst>
          </p:cNvPr>
          <p:cNvGrpSpPr/>
          <p:nvPr/>
        </p:nvGrpSpPr>
        <p:grpSpPr>
          <a:xfrm>
            <a:off x="165100" y="133238"/>
            <a:ext cx="882162" cy="895462"/>
            <a:chOff x="165100" y="133238"/>
            <a:chExt cx="882162" cy="895462"/>
          </a:xfrm>
        </p:grpSpPr>
        <p:grpSp>
          <p:nvGrpSpPr>
            <p:cNvPr id="21" name="Group 2">
              <a:extLst>
                <a:ext uri="{FF2B5EF4-FFF2-40B4-BE49-F238E27FC236}">
                  <a16:creationId xmlns:a16="http://schemas.microsoft.com/office/drawing/2014/main" id="{E0AEA6A4-9408-D7EC-F909-BE8234DE11D7}"/>
                </a:ext>
              </a:extLst>
            </p:cNvPr>
            <p:cNvGrpSpPr/>
            <p:nvPr/>
          </p:nvGrpSpPr>
          <p:grpSpPr>
            <a:xfrm>
              <a:off x="165100" y="146538"/>
              <a:ext cx="882162" cy="882162"/>
              <a:chOff x="133613" y="0"/>
              <a:chExt cx="6350000" cy="6350000"/>
            </a:xfrm>
          </p:grpSpPr>
          <p:sp>
            <p:nvSpPr>
              <p:cNvPr id="22" name="Freeform 3">
                <a:extLst>
                  <a:ext uri="{FF2B5EF4-FFF2-40B4-BE49-F238E27FC236}">
                    <a16:creationId xmlns:a16="http://schemas.microsoft.com/office/drawing/2014/main" id="{BBC452EE-7A4E-70C9-EA5C-B8AF355330B9}"/>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23" name="TextBox 5">
              <a:extLst>
                <a:ext uri="{FF2B5EF4-FFF2-40B4-BE49-F238E27FC236}">
                  <a16:creationId xmlns:a16="http://schemas.microsoft.com/office/drawing/2014/main" id="{DB207905-D29E-CE59-8085-B893C3B53A47}"/>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spTree>
    <p:extLst>
      <p:ext uri="{BB962C8B-B14F-4D97-AF65-F5344CB8AC3E}">
        <p14:creationId xmlns:p14="http://schemas.microsoft.com/office/powerpoint/2010/main" val="52065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F017CB2-13E8-0E42-2D88-32765F691A54}"/>
              </a:ext>
            </a:extLst>
          </p:cNvPr>
          <p:cNvPicPr>
            <a:picLocks noChangeAspect="1"/>
          </p:cNvPicPr>
          <p:nvPr/>
        </p:nvPicPr>
        <p:blipFill>
          <a:blip r:embed="rId2"/>
          <a:stretch>
            <a:fillRect/>
          </a:stretch>
        </p:blipFill>
        <p:spPr>
          <a:xfrm>
            <a:off x="4572000" y="1857375"/>
            <a:ext cx="9067800" cy="6638925"/>
          </a:xfrm>
          <a:prstGeom prst="rect">
            <a:avLst/>
          </a:prstGeom>
        </p:spPr>
      </p:pic>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Analysis output – Begin analysis</a:t>
            </a:r>
          </a:p>
        </p:txBody>
      </p:sp>
      <p:sp>
        <p:nvSpPr>
          <p:cNvPr id="10" name="Rectangle: Rounded Corners 9">
            <a:extLst>
              <a:ext uri="{FF2B5EF4-FFF2-40B4-BE49-F238E27FC236}">
                <a16:creationId xmlns:a16="http://schemas.microsoft.com/office/drawing/2014/main" id="{33559261-9261-1F99-CC82-ECBAE3EDB1FD}"/>
              </a:ext>
            </a:extLst>
          </p:cNvPr>
          <p:cNvSpPr/>
          <p:nvPr/>
        </p:nvSpPr>
        <p:spPr>
          <a:xfrm>
            <a:off x="9601200" y="7581900"/>
            <a:ext cx="2434133" cy="85314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 name="Group 1">
            <a:extLst>
              <a:ext uri="{FF2B5EF4-FFF2-40B4-BE49-F238E27FC236}">
                <a16:creationId xmlns:a16="http://schemas.microsoft.com/office/drawing/2014/main" id="{9E73FB97-D6AA-6F91-5C24-B7C633E34538}"/>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C5E1078C-AF33-8EEF-4596-E6128FFD1008}"/>
                </a:ext>
              </a:extLst>
            </p:cNvPr>
            <p:cNvGrpSpPr/>
            <p:nvPr/>
          </p:nvGrpSpPr>
          <p:grpSpPr>
            <a:xfrm>
              <a:off x="165100" y="146538"/>
              <a:ext cx="882162" cy="882162"/>
              <a:chOff x="133613" y="0"/>
              <a:chExt cx="6350000" cy="6350000"/>
            </a:xfrm>
          </p:grpSpPr>
          <p:sp>
            <p:nvSpPr>
              <p:cNvPr id="6" name="Freeform 3">
                <a:extLst>
                  <a:ext uri="{FF2B5EF4-FFF2-40B4-BE49-F238E27FC236}">
                    <a16:creationId xmlns:a16="http://schemas.microsoft.com/office/drawing/2014/main" id="{B86ABB51-31C7-A7BE-63B6-2AF81EE01937}"/>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5" name="TextBox 5">
              <a:extLst>
                <a:ext uri="{FF2B5EF4-FFF2-40B4-BE49-F238E27FC236}">
                  <a16:creationId xmlns:a16="http://schemas.microsoft.com/office/drawing/2014/main" id="{B45D0572-AA3F-D6F6-AB0F-7A4839E114FD}"/>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9" name="Group 8">
            <a:extLst>
              <a:ext uri="{FF2B5EF4-FFF2-40B4-BE49-F238E27FC236}">
                <a16:creationId xmlns:a16="http://schemas.microsoft.com/office/drawing/2014/main" id="{60E83A90-C08E-0B8C-73E9-1F1D74BCA3E4}"/>
              </a:ext>
            </a:extLst>
          </p:cNvPr>
          <p:cNvGrpSpPr/>
          <p:nvPr/>
        </p:nvGrpSpPr>
        <p:grpSpPr>
          <a:xfrm>
            <a:off x="177800" y="1028700"/>
            <a:ext cx="851038" cy="1206346"/>
            <a:chOff x="928388" y="2331841"/>
            <a:chExt cx="851038" cy="1206346"/>
          </a:xfrm>
        </p:grpSpPr>
        <p:sp>
          <p:nvSpPr>
            <p:cNvPr id="11" name="Freeform 8">
              <a:extLst>
                <a:ext uri="{FF2B5EF4-FFF2-40B4-BE49-F238E27FC236}">
                  <a16:creationId xmlns:a16="http://schemas.microsoft.com/office/drawing/2014/main" id="{FA6339EB-88BB-2B39-012B-D17309B85F37}"/>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2" name="TextBox 9">
              <a:extLst>
                <a:ext uri="{FF2B5EF4-FFF2-40B4-BE49-F238E27FC236}">
                  <a16:creationId xmlns:a16="http://schemas.microsoft.com/office/drawing/2014/main" id="{04C107AA-EE1A-8371-B0E6-3766C39D6EFD}"/>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400346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Analysis output</a:t>
            </a:r>
          </a:p>
        </p:txBody>
      </p:sp>
      <p:pic>
        <p:nvPicPr>
          <p:cNvPr id="5" name="Picture 4">
            <a:extLst>
              <a:ext uri="{FF2B5EF4-FFF2-40B4-BE49-F238E27FC236}">
                <a16:creationId xmlns:a16="http://schemas.microsoft.com/office/drawing/2014/main" id="{E119EF86-0859-A394-9814-C28C4D166D0F}"/>
              </a:ext>
            </a:extLst>
          </p:cNvPr>
          <p:cNvPicPr>
            <a:picLocks noChangeAspect="1"/>
          </p:cNvPicPr>
          <p:nvPr/>
        </p:nvPicPr>
        <p:blipFill>
          <a:blip r:embed="rId2"/>
          <a:stretch>
            <a:fillRect/>
          </a:stretch>
        </p:blipFill>
        <p:spPr>
          <a:xfrm>
            <a:off x="2743200" y="1481137"/>
            <a:ext cx="13868400" cy="8234363"/>
          </a:xfrm>
          <a:prstGeom prst="rect">
            <a:avLst/>
          </a:prstGeom>
        </p:spPr>
      </p:pic>
      <p:sp>
        <p:nvSpPr>
          <p:cNvPr id="6" name="Rectangle: Rounded Corners 5">
            <a:extLst>
              <a:ext uri="{FF2B5EF4-FFF2-40B4-BE49-F238E27FC236}">
                <a16:creationId xmlns:a16="http://schemas.microsoft.com/office/drawing/2014/main" id="{A93F8375-A45A-15F8-E8E8-C1618C441104}"/>
              </a:ext>
            </a:extLst>
          </p:cNvPr>
          <p:cNvSpPr/>
          <p:nvPr/>
        </p:nvSpPr>
        <p:spPr>
          <a:xfrm>
            <a:off x="4225960" y="1352899"/>
            <a:ext cx="2677546"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 name="Group 1">
            <a:extLst>
              <a:ext uri="{FF2B5EF4-FFF2-40B4-BE49-F238E27FC236}">
                <a16:creationId xmlns:a16="http://schemas.microsoft.com/office/drawing/2014/main" id="{31EED248-EBCE-48A0-57F5-D2885CDC2144}"/>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1FD239F4-87DE-B8D8-D59F-8FE621735489}"/>
                </a:ext>
              </a:extLst>
            </p:cNvPr>
            <p:cNvGrpSpPr/>
            <p:nvPr/>
          </p:nvGrpSpPr>
          <p:grpSpPr>
            <a:xfrm>
              <a:off x="165100" y="146538"/>
              <a:ext cx="882162" cy="882162"/>
              <a:chOff x="133613" y="0"/>
              <a:chExt cx="6350000" cy="6350000"/>
            </a:xfrm>
          </p:grpSpPr>
          <p:sp>
            <p:nvSpPr>
              <p:cNvPr id="13" name="Freeform 3">
                <a:extLst>
                  <a:ext uri="{FF2B5EF4-FFF2-40B4-BE49-F238E27FC236}">
                    <a16:creationId xmlns:a16="http://schemas.microsoft.com/office/drawing/2014/main" id="{E478ACF9-D33C-29C0-2EAA-9FD328650E10}"/>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2" name="TextBox 5">
              <a:extLst>
                <a:ext uri="{FF2B5EF4-FFF2-40B4-BE49-F238E27FC236}">
                  <a16:creationId xmlns:a16="http://schemas.microsoft.com/office/drawing/2014/main" id="{FE7A0580-BFD0-E29A-201B-F5E3D9F97572}"/>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5E1EADB6-F7E9-1663-D4C5-D41638A06B79}"/>
              </a:ext>
            </a:extLst>
          </p:cNvPr>
          <p:cNvGrpSpPr/>
          <p:nvPr/>
        </p:nvGrpSpPr>
        <p:grpSpPr>
          <a:xfrm>
            <a:off x="177800" y="1028700"/>
            <a:ext cx="851038" cy="1206346"/>
            <a:chOff x="928388" y="2331841"/>
            <a:chExt cx="851038" cy="1206346"/>
          </a:xfrm>
        </p:grpSpPr>
        <p:sp>
          <p:nvSpPr>
            <p:cNvPr id="15" name="Freeform 8">
              <a:extLst>
                <a:ext uri="{FF2B5EF4-FFF2-40B4-BE49-F238E27FC236}">
                  <a16:creationId xmlns:a16="http://schemas.microsoft.com/office/drawing/2014/main" id="{3723C733-C340-C7F7-D4A7-1FE9A449C45D}"/>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9">
              <a:extLst>
                <a:ext uri="{FF2B5EF4-FFF2-40B4-BE49-F238E27FC236}">
                  <a16:creationId xmlns:a16="http://schemas.microsoft.com/office/drawing/2014/main" id="{9F9528C2-12A0-80D3-E734-95E7C347022B}"/>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960346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4199"/>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Select a different graph</a:t>
            </a:r>
          </a:p>
        </p:txBody>
      </p:sp>
      <p:pic>
        <p:nvPicPr>
          <p:cNvPr id="9" name="Picture 8">
            <a:extLst>
              <a:ext uri="{FF2B5EF4-FFF2-40B4-BE49-F238E27FC236}">
                <a16:creationId xmlns:a16="http://schemas.microsoft.com/office/drawing/2014/main" id="{2BFE909F-23F7-1A6C-E05A-C603758E3569}"/>
              </a:ext>
            </a:extLst>
          </p:cNvPr>
          <p:cNvPicPr>
            <a:picLocks noChangeAspect="1"/>
          </p:cNvPicPr>
          <p:nvPr/>
        </p:nvPicPr>
        <p:blipFill>
          <a:blip r:embed="rId2"/>
          <a:stretch>
            <a:fillRect/>
          </a:stretch>
        </p:blipFill>
        <p:spPr>
          <a:xfrm>
            <a:off x="2691063" y="1638300"/>
            <a:ext cx="13310937" cy="7903369"/>
          </a:xfrm>
          <a:prstGeom prst="rect">
            <a:avLst/>
          </a:prstGeom>
        </p:spPr>
      </p:pic>
      <p:sp>
        <p:nvSpPr>
          <p:cNvPr id="2" name="Rectangle: Rounded Corners 1">
            <a:extLst>
              <a:ext uri="{FF2B5EF4-FFF2-40B4-BE49-F238E27FC236}">
                <a16:creationId xmlns:a16="http://schemas.microsoft.com/office/drawing/2014/main" id="{80153AAB-4ED0-5ADE-EA02-6EDC8CA099AE}"/>
              </a:ext>
            </a:extLst>
          </p:cNvPr>
          <p:cNvSpPr/>
          <p:nvPr/>
        </p:nvSpPr>
        <p:spPr>
          <a:xfrm>
            <a:off x="10523059" y="8189009"/>
            <a:ext cx="1135541"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1832EB99-022D-97A8-F6CC-713AFC8E396E}"/>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BA4CDAA3-2129-85A4-CDE2-0953B97D96E0}"/>
                </a:ext>
              </a:extLst>
            </p:cNvPr>
            <p:cNvGrpSpPr/>
            <p:nvPr/>
          </p:nvGrpSpPr>
          <p:grpSpPr>
            <a:xfrm>
              <a:off x="165100" y="146538"/>
              <a:ext cx="882162" cy="882162"/>
              <a:chOff x="133613" y="0"/>
              <a:chExt cx="6350000" cy="6350000"/>
            </a:xfrm>
          </p:grpSpPr>
          <p:sp>
            <p:nvSpPr>
              <p:cNvPr id="13" name="Freeform 3">
                <a:extLst>
                  <a:ext uri="{FF2B5EF4-FFF2-40B4-BE49-F238E27FC236}">
                    <a16:creationId xmlns:a16="http://schemas.microsoft.com/office/drawing/2014/main" id="{55FA36C5-C54B-CE32-310E-05C15B1088AC}"/>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2" name="TextBox 5">
              <a:extLst>
                <a:ext uri="{FF2B5EF4-FFF2-40B4-BE49-F238E27FC236}">
                  <a16:creationId xmlns:a16="http://schemas.microsoft.com/office/drawing/2014/main" id="{345C0354-1AE4-41F6-A245-D964A1CE8872}"/>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CF59012C-AFC0-BD77-ABE0-9A0EE51969A0}"/>
              </a:ext>
            </a:extLst>
          </p:cNvPr>
          <p:cNvGrpSpPr/>
          <p:nvPr/>
        </p:nvGrpSpPr>
        <p:grpSpPr>
          <a:xfrm>
            <a:off x="177800" y="1028700"/>
            <a:ext cx="851038" cy="1206346"/>
            <a:chOff x="928388" y="2331841"/>
            <a:chExt cx="851038" cy="1206346"/>
          </a:xfrm>
        </p:grpSpPr>
        <p:sp>
          <p:nvSpPr>
            <p:cNvPr id="15" name="Freeform 8">
              <a:extLst>
                <a:ext uri="{FF2B5EF4-FFF2-40B4-BE49-F238E27FC236}">
                  <a16:creationId xmlns:a16="http://schemas.microsoft.com/office/drawing/2014/main" id="{1C71E475-51F9-0E38-D798-4B77EEBF73F0}"/>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9">
              <a:extLst>
                <a:ext uri="{FF2B5EF4-FFF2-40B4-BE49-F238E27FC236}">
                  <a16:creationId xmlns:a16="http://schemas.microsoft.com/office/drawing/2014/main" id="{6F730C30-9ED7-FA51-9CE0-540CA936CA19}"/>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69291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4199"/>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Sort the table</a:t>
            </a:r>
          </a:p>
        </p:txBody>
      </p:sp>
      <p:pic>
        <p:nvPicPr>
          <p:cNvPr id="11" name="Picture 10">
            <a:extLst>
              <a:ext uri="{FF2B5EF4-FFF2-40B4-BE49-F238E27FC236}">
                <a16:creationId xmlns:a16="http://schemas.microsoft.com/office/drawing/2014/main" id="{13B030B3-CCC0-FEA6-04A4-01A66D70D61E}"/>
              </a:ext>
            </a:extLst>
          </p:cNvPr>
          <p:cNvPicPr>
            <a:picLocks noChangeAspect="1"/>
          </p:cNvPicPr>
          <p:nvPr/>
        </p:nvPicPr>
        <p:blipFill>
          <a:blip r:embed="rId2"/>
          <a:stretch>
            <a:fillRect/>
          </a:stretch>
        </p:blipFill>
        <p:spPr>
          <a:xfrm>
            <a:off x="2555789" y="2552700"/>
            <a:ext cx="14055811" cy="5119806"/>
          </a:xfrm>
          <a:prstGeom prst="rect">
            <a:avLst/>
          </a:prstGeom>
        </p:spPr>
      </p:pic>
      <p:sp>
        <p:nvSpPr>
          <p:cNvPr id="12" name="TextBox 8">
            <a:extLst>
              <a:ext uri="{FF2B5EF4-FFF2-40B4-BE49-F238E27FC236}">
                <a16:creationId xmlns:a16="http://schemas.microsoft.com/office/drawing/2014/main" id="{28954D88-E0F5-6C44-AED0-5750AAFB5F20}"/>
              </a:ext>
            </a:extLst>
          </p:cNvPr>
          <p:cNvSpPr txBox="1"/>
          <p:nvPr/>
        </p:nvSpPr>
        <p:spPr>
          <a:xfrm>
            <a:off x="2057400" y="1104900"/>
            <a:ext cx="15011400" cy="646331"/>
          </a:xfrm>
          <a:prstGeom prst="rect">
            <a:avLst/>
          </a:prstGeom>
        </p:spPr>
        <p:txBody>
          <a:bodyPr wrap="square" lIns="0" tIns="0" rIns="0" bIns="0" rtlCol="0" anchor="t">
            <a:spAutoFit/>
          </a:bodyPr>
          <a:lstStyle/>
          <a:p>
            <a:pPr algn="l"/>
            <a:r>
              <a:rPr lang="en-US" sz="4200" spc="-105" dirty="0">
                <a:solidFill>
                  <a:srgbClr val="0B3A7F"/>
                </a:solidFill>
                <a:latin typeface="Atkinson Hyperlegible" pitchFamily="2" charset="0"/>
              </a:rPr>
              <a:t>Click on a column heading to sort the table.</a:t>
            </a:r>
          </a:p>
        </p:txBody>
      </p:sp>
      <p:sp>
        <p:nvSpPr>
          <p:cNvPr id="13" name="Rectangle: Rounded Corners 12">
            <a:extLst>
              <a:ext uri="{FF2B5EF4-FFF2-40B4-BE49-F238E27FC236}">
                <a16:creationId xmlns:a16="http://schemas.microsoft.com/office/drawing/2014/main" id="{C6BB0124-ECD7-609F-FCB2-E0BC16E268FB}"/>
              </a:ext>
            </a:extLst>
          </p:cNvPr>
          <p:cNvSpPr/>
          <p:nvPr/>
        </p:nvSpPr>
        <p:spPr>
          <a:xfrm>
            <a:off x="7162800" y="3756951"/>
            <a:ext cx="2945301" cy="85314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 name="Group 1">
            <a:extLst>
              <a:ext uri="{FF2B5EF4-FFF2-40B4-BE49-F238E27FC236}">
                <a16:creationId xmlns:a16="http://schemas.microsoft.com/office/drawing/2014/main" id="{8754D858-4632-F1BC-5C7F-6052AF4E5F5D}"/>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874794E0-16B2-385D-CBAC-BC99227333DE}"/>
                </a:ext>
              </a:extLst>
            </p:cNvPr>
            <p:cNvGrpSpPr/>
            <p:nvPr/>
          </p:nvGrpSpPr>
          <p:grpSpPr>
            <a:xfrm>
              <a:off x="165100" y="146538"/>
              <a:ext cx="882162" cy="882162"/>
              <a:chOff x="133613" y="0"/>
              <a:chExt cx="6350000" cy="6350000"/>
            </a:xfrm>
          </p:grpSpPr>
          <p:sp>
            <p:nvSpPr>
              <p:cNvPr id="6" name="Freeform 3">
                <a:extLst>
                  <a:ext uri="{FF2B5EF4-FFF2-40B4-BE49-F238E27FC236}">
                    <a16:creationId xmlns:a16="http://schemas.microsoft.com/office/drawing/2014/main" id="{86296A66-D328-7BC4-FC15-38ABF8846AED}"/>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5" name="TextBox 5">
              <a:extLst>
                <a:ext uri="{FF2B5EF4-FFF2-40B4-BE49-F238E27FC236}">
                  <a16:creationId xmlns:a16="http://schemas.microsoft.com/office/drawing/2014/main" id="{42691199-9FA8-BB44-2AE6-AB50A86B5EA8}"/>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9" name="Group 8">
            <a:extLst>
              <a:ext uri="{FF2B5EF4-FFF2-40B4-BE49-F238E27FC236}">
                <a16:creationId xmlns:a16="http://schemas.microsoft.com/office/drawing/2014/main" id="{8B178538-530C-DF78-9229-A268A0827C8F}"/>
              </a:ext>
            </a:extLst>
          </p:cNvPr>
          <p:cNvGrpSpPr/>
          <p:nvPr/>
        </p:nvGrpSpPr>
        <p:grpSpPr>
          <a:xfrm>
            <a:off x="177800" y="1028700"/>
            <a:ext cx="851038" cy="1206346"/>
            <a:chOff x="928388" y="2331841"/>
            <a:chExt cx="851038" cy="1206346"/>
          </a:xfrm>
        </p:grpSpPr>
        <p:sp>
          <p:nvSpPr>
            <p:cNvPr id="10" name="Freeform 8">
              <a:extLst>
                <a:ext uri="{FF2B5EF4-FFF2-40B4-BE49-F238E27FC236}">
                  <a16:creationId xmlns:a16="http://schemas.microsoft.com/office/drawing/2014/main" id="{37E6D630-3A19-01C4-D2A8-91FC51FDD8A0}"/>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9">
              <a:extLst>
                <a:ext uri="{FF2B5EF4-FFF2-40B4-BE49-F238E27FC236}">
                  <a16:creationId xmlns:a16="http://schemas.microsoft.com/office/drawing/2014/main" id="{4F045273-D3F2-826D-87CA-6AC355EDA723}"/>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69797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4199"/>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Show hidden columns</a:t>
            </a:r>
          </a:p>
        </p:txBody>
      </p:sp>
      <p:pic>
        <p:nvPicPr>
          <p:cNvPr id="4" name="Picture 3">
            <a:extLst>
              <a:ext uri="{FF2B5EF4-FFF2-40B4-BE49-F238E27FC236}">
                <a16:creationId xmlns:a16="http://schemas.microsoft.com/office/drawing/2014/main" id="{22F238FB-4217-2FE7-7C76-68ACF2B01632}"/>
              </a:ext>
            </a:extLst>
          </p:cNvPr>
          <p:cNvPicPr>
            <a:picLocks noChangeAspect="1"/>
          </p:cNvPicPr>
          <p:nvPr/>
        </p:nvPicPr>
        <p:blipFill>
          <a:blip r:embed="rId2"/>
          <a:stretch>
            <a:fillRect/>
          </a:stretch>
        </p:blipFill>
        <p:spPr>
          <a:xfrm>
            <a:off x="2209800" y="2224270"/>
            <a:ext cx="14478000" cy="5510030"/>
          </a:xfrm>
          <a:prstGeom prst="rect">
            <a:avLst/>
          </a:prstGeom>
        </p:spPr>
      </p:pic>
      <p:sp>
        <p:nvSpPr>
          <p:cNvPr id="9" name="Rectangle: Rounded Corners 8">
            <a:extLst>
              <a:ext uri="{FF2B5EF4-FFF2-40B4-BE49-F238E27FC236}">
                <a16:creationId xmlns:a16="http://schemas.microsoft.com/office/drawing/2014/main" id="{3E0B4336-BD46-CE6D-73EC-4A7F8C484796}"/>
              </a:ext>
            </a:extLst>
          </p:cNvPr>
          <p:cNvSpPr/>
          <p:nvPr/>
        </p:nvSpPr>
        <p:spPr>
          <a:xfrm>
            <a:off x="12747660" y="3000861"/>
            <a:ext cx="2677546"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 name="Group 1">
            <a:extLst>
              <a:ext uri="{FF2B5EF4-FFF2-40B4-BE49-F238E27FC236}">
                <a16:creationId xmlns:a16="http://schemas.microsoft.com/office/drawing/2014/main" id="{B9E98C1A-2F5C-573A-6544-5CD70E85B709}"/>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A3BFBCCB-5874-EB3C-C2E4-414A485BDAC6}"/>
                </a:ext>
              </a:extLst>
            </p:cNvPr>
            <p:cNvGrpSpPr/>
            <p:nvPr/>
          </p:nvGrpSpPr>
          <p:grpSpPr>
            <a:xfrm>
              <a:off x="165100" y="146538"/>
              <a:ext cx="882162" cy="882162"/>
              <a:chOff x="133613" y="0"/>
              <a:chExt cx="6350000" cy="6350000"/>
            </a:xfrm>
          </p:grpSpPr>
          <p:sp>
            <p:nvSpPr>
              <p:cNvPr id="11" name="Freeform 3">
                <a:extLst>
                  <a:ext uri="{FF2B5EF4-FFF2-40B4-BE49-F238E27FC236}">
                    <a16:creationId xmlns:a16="http://schemas.microsoft.com/office/drawing/2014/main" id="{B24B7A4F-D2AF-1F10-10DC-39D7F0779728}"/>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FB2DEF94-B9DC-ED65-406B-6EF5D294E57D}"/>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9D0927D0-9E07-E719-C9D6-4F9FC08A78C0}"/>
              </a:ext>
            </a:extLst>
          </p:cNvPr>
          <p:cNvGrpSpPr/>
          <p:nvPr/>
        </p:nvGrpSpPr>
        <p:grpSpPr>
          <a:xfrm>
            <a:off x="177800" y="1028700"/>
            <a:ext cx="851038" cy="1206346"/>
            <a:chOff x="928388" y="2331841"/>
            <a:chExt cx="851038" cy="1206346"/>
          </a:xfrm>
        </p:grpSpPr>
        <p:sp>
          <p:nvSpPr>
            <p:cNvPr id="15" name="Freeform 8">
              <a:extLst>
                <a:ext uri="{FF2B5EF4-FFF2-40B4-BE49-F238E27FC236}">
                  <a16:creationId xmlns:a16="http://schemas.microsoft.com/office/drawing/2014/main" id="{9E275DF7-85D6-B4CA-A2B3-65744F7C38F9}"/>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9">
              <a:extLst>
                <a:ext uri="{FF2B5EF4-FFF2-40B4-BE49-F238E27FC236}">
                  <a16:creationId xmlns:a16="http://schemas.microsoft.com/office/drawing/2014/main" id="{329D3CA9-1E66-62C6-C226-CA67DDFD5163}"/>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422940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wrap="square" lIns="0" tIns="0" rIns="0" bIns="0" rtlCol="0" anchor="t">
            <a:spAutoFit/>
          </a:bodyPr>
          <a:lstStyle/>
          <a:p>
            <a:pPr algn="l">
              <a:lnSpc>
                <a:spcPts val="8618"/>
              </a:lnSpc>
            </a:pPr>
            <a:r>
              <a:rPr lang="en-US" sz="6155" spc="-12" dirty="0">
                <a:solidFill>
                  <a:srgbClr val="0B3A7F"/>
                </a:solidFill>
                <a:latin typeface="Atkinson Hyperlegible" pitchFamily="2" charset="0"/>
              </a:rPr>
              <a:t>Copy table and copy graph</a:t>
            </a:r>
          </a:p>
        </p:txBody>
      </p:sp>
      <p:pic>
        <p:nvPicPr>
          <p:cNvPr id="9" name="Picture 8">
            <a:extLst>
              <a:ext uri="{FF2B5EF4-FFF2-40B4-BE49-F238E27FC236}">
                <a16:creationId xmlns:a16="http://schemas.microsoft.com/office/drawing/2014/main" id="{816E24CD-DCB6-9E80-2255-F5466BED8D51}"/>
              </a:ext>
            </a:extLst>
          </p:cNvPr>
          <p:cNvPicPr>
            <a:picLocks noChangeAspect="1"/>
          </p:cNvPicPr>
          <p:nvPr/>
        </p:nvPicPr>
        <p:blipFill>
          <a:blip r:embed="rId2"/>
          <a:stretch>
            <a:fillRect/>
          </a:stretch>
        </p:blipFill>
        <p:spPr>
          <a:xfrm>
            <a:off x="3657600" y="2705100"/>
            <a:ext cx="10210800" cy="1193051"/>
          </a:xfrm>
          <a:prstGeom prst="rect">
            <a:avLst/>
          </a:prstGeom>
        </p:spPr>
      </p:pic>
      <p:sp>
        <p:nvSpPr>
          <p:cNvPr id="10" name="TextBox 8">
            <a:extLst>
              <a:ext uri="{FF2B5EF4-FFF2-40B4-BE49-F238E27FC236}">
                <a16:creationId xmlns:a16="http://schemas.microsoft.com/office/drawing/2014/main" id="{20BBE336-CB3A-46EE-FB5D-B82DA7EB49D5}"/>
              </a:ext>
            </a:extLst>
          </p:cNvPr>
          <p:cNvSpPr txBox="1"/>
          <p:nvPr/>
        </p:nvSpPr>
        <p:spPr>
          <a:xfrm>
            <a:off x="2057400" y="1104900"/>
            <a:ext cx="15011400" cy="1292662"/>
          </a:xfrm>
          <a:prstGeom prst="rect">
            <a:avLst/>
          </a:prstGeom>
        </p:spPr>
        <p:txBody>
          <a:bodyPr wrap="square" lIns="0" tIns="0" rIns="0" bIns="0" rtlCol="0" anchor="t">
            <a:spAutoFit/>
          </a:bodyPr>
          <a:lstStyle/>
          <a:p>
            <a:pPr algn="l"/>
            <a:r>
              <a:rPr lang="en-US" sz="4200" spc="-105" dirty="0">
                <a:solidFill>
                  <a:srgbClr val="0B3A7F"/>
                </a:solidFill>
                <a:latin typeface="Atkinson Hyperlegible" pitchFamily="2" charset="0"/>
              </a:rPr>
              <a:t>You can use “Copy table” and “Copy graph” to copy the results to Excel, Word, or PowerPoint.</a:t>
            </a:r>
          </a:p>
        </p:txBody>
      </p:sp>
      <p:sp>
        <p:nvSpPr>
          <p:cNvPr id="11" name="Rectangle: Rounded Corners 10">
            <a:extLst>
              <a:ext uri="{FF2B5EF4-FFF2-40B4-BE49-F238E27FC236}">
                <a16:creationId xmlns:a16="http://schemas.microsoft.com/office/drawing/2014/main" id="{E8CE4B3F-5E60-194B-6697-179E05F88716}"/>
              </a:ext>
            </a:extLst>
          </p:cNvPr>
          <p:cNvSpPr/>
          <p:nvPr/>
        </p:nvSpPr>
        <p:spPr>
          <a:xfrm>
            <a:off x="3581400" y="3390900"/>
            <a:ext cx="3920195"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pic>
        <p:nvPicPr>
          <p:cNvPr id="13" name="Picture 12">
            <a:extLst>
              <a:ext uri="{FF2B5EF4-FFF2-40B4-BE49-F238E27FC236}">
                <a16:creationId xmlns:a16="http://schemas.microsoft.com/office/drawing/2014/main" id="{0C6CC5C9-4E90-DA09-9946-040EDEAA769E}"/>
              </a:ext>
            </a:extLst>
          </p:cNvPr>
          <p:cNvPicPr>
            <a:picLocks noChangeAspect="1"/>
          </p:cNvPicPr>
          <p:nvPr/>
        </p:nvPicPr>
        <p:blipFill>
          <a:blip r:embed="rId3"/>
          <a:stretch>
            <a:fillRect/>
          </a:stretch>
        </p:blipFill>
        <p:spPr>
          <a:xfrm>
            <a:off x="587607" y="6003911"/>
            <a:ext cx="9338783" cy="3178189"/>
          </a:xfrm>
          <a:prstGeom prst="rect">
            <a:avLst/>
          </a:prstGeom>
        </p:spPr>
      </p:pic>
      <p:sp>
        <p:nvSpPr>
          <p:cNvPr id="14" name="TextBox 13">
            <a:extLst>
              <a:ext uri="{FF2B5EF4-FFF2-40B4-BE49-F238E27FC236}">
                <a16:creationId xmlns:a16="http://schemas.microsoft.com/office/drawing/2014/main" id="{94897BA2-C376-BEAA-2F1D-2DA210BA40F9}"/>
              </a:ext>
            </a:extLst>
          </p:cNvPr>
          <p:cNvSpPr txBox="1"/>
          <p:nvPr/>
        </p:nvSpPr>
        <p:spPr>
          <a:xfrm>
            <a:off x="533400" y="5459968"/>
            <a:ext cx="2133600" cy="369332"/>
          </a:xfrm>
          <a:prstGeom prst="rect">
            <a:avLst/>
          </a:prstGeom>
          <a:noFill/>
        </p:spPr>
        <p:txBody>
          <a:bodyPr wrap="square" rtlCol="0">
            <a:spAutoFit/>
          </a:bodyPr>
          <a:lstStyle/>
          <a:p>
            <a:r>
              <a:rPr lang="en-US" sz="1800" b="1" kern="1200" dirty="0">
                <a:solidFill>
                  <a:schemeClr val="tx1"/>
                </a:solidFill>
                <a:latin typeface="Atkinson Hyperlegible" pitchFamily="2" charset="0"/>
              </a:rPr>
              <a:t>Microsoft Excel</a:t>
            </a:r>
          </a:p>
        </p:txBody>
      </p:sp>
      <p:sp>
        <p:nvSpPr>
          <p:cNvPr id="15" name="TextBox 14">
            <a:extLst>
              <a:ext uri="{FF2B5EF4-FFF2-40B4-BE49-F238E27FC236}">
                <a16:creationId xmlns:a16="http://schemas.microsoft.com/office/drawing/2014/main" id="{0CC3A38C-1252-9808-15AF-87138F4B4D9C}"/>
              </a:ext>
            </a:extLst>
          </p:cNvPr>
          <p:cNvSpPr txBox="1"/>
          <p:nvPr/>
        </p:nvSpPr>
        <p:spPr>
          <a:xfrm>
            <a:off x="10287000" y="5448301"/>
            <a:ext cx="4648200" cy="381000"/>
          </a:xfrm>
          <a:prstGeom prst="rect">
            <a:avLst/>
          </a:prstGeom>
          <a:noFill/>
        </p:spPr>
        <p:txBody>
          <a:bodyPr wrap="square" rtlCol="0">
            <a:spAutoFit/>
          </a:bodyPr>
          <a:lstStyle/>
          <a:p>
            <a:r>
              <a:rPr lang="en-US" sz="1800" b="1" kern="1200" dirty="0">
                <a:solidFill>
                  <a:schemeClr val="tx1"/>
                </a:solidFill>
                <a:latin typeface="Atkinson Hyperlegible" pitchFamily="2" charset="0"/>
              </a:rPr>
              <a:t>Microsoft PowerPoint</a:t>
            </a:r>
          </a:p>
        </p:txBody>
      </p:sp>
      <p:pic>
        <p:nvPicPr>
          <p:cNvPr id="19" name="Picture 18">
            <a:extLst>
              <a:ext uri="{FF2B5EF4-FFF2-40B4-BE49-F238E27FC236}">
                <a16:creationId xmlns:a16="http://schemas.microsoft.com/office/drawing/2014/main" id="{269C6708-6469-E7BF-2C14-B457371BAD60}"/>
              </a:ext>
            </a:extLst>
          </p:cNvPr>
          <p:cNvPicPr>
            <a:picLocks noChangeAspect="1"/>
          </p:cNvPicPr>
          <p:nvPr/>
        </p:nvPicPr>
        <p:blipFill>
          <a:blip r:embed="rId4"/>
          <a:stretch>
            <a:fillRect/>
          </a:stretch>
        </p:blipFill>
        <p:spPr>
          <a:xfrm>
            <a:off x="10363200" y="5928462"/>
            <a:ext cx="6456748" cy="3769076"/>
          </a:xfrm>
          <a:prstGeom prst="rect">
            <a:avLst/>
          </a:prstGeom>
        </p:spPr>
      </p:pic>
      <p:grpSp>
        <p:nvGrpSpPr>
          <p:cNvPr id="2" name="Group 1">
            <a:extLst>
              <a:ext uri="{FF2B5EF4-FFF2-40B4-BE49-F238E27FC236}">
                <a16:creationId xmlns:a16="http://schemas.microsoft.com/office/drawing/2014/main" id="{2E51B6DE-EF18-C413-E585-FDB383EC00D3}"/>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EC601D69-7BCC-7487-E691-D25AD3FAC416}"/>
                </a:ext>
              </a:extLst>
            </p:cNvPr>
            <p:cNvGrpSpPr/>
            <p:nvPr/>
          </p:nvGrpSpPr>
          <p:grpSpPr>
            <a:xfrm>
              <a:off x="165100" y="146538"/>
              <a:ext cx="882162" cy="882162"/>
              <a:chOff x="133613" y="0"/>
              <a:chExt cx="6350000" cy="6350000"/>
            </a:xfrm>
          </p:grpSpPr>
          <p:sp>
            <p:nvSpPr>
              <p:cNvPr id="6" name="Freeform 3">
                <a:extLst>
                  <a:ext uri="{FF2B5EF4-FFF2-40B4-BE49-F238E27FC236}">
                    <a16:creationId xmlns:a16="http://schemas.microsoft.com/office/drawing/2014/main" id="{70CA5130-6D0B-D017-4148-482201435B27}"/>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5" name="TextBox 5">
              <a:extLst>
                <a:ext uri="{FF2B5EF4-FFF2-40B4-BE49-F238E27FC236}">
                  <a16:creationId xmlns:a16="http://schemas.microsoft.com/office/drawing/2014/main" id="{5572DE2A-D1B5-91A7-6F1B-21594907E9C7}"/>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2" name="Group 11">
            <a:extLst>
              <a:ext uri="{FF2B5EF4-FFF2-40B4-BE49-F238E27FC236}">
                <a16:creationId xmlns:a16="http://schemas.microsoft.com/office/drawing/2014/main" id="{CC78AD87-6006-C598-F7CE-0C4E0D2A58A5}"/>
              </a:ext>
            </a:extLst>
          </p:cNvPr>
          <p:cNvGrpSpPr/>
          <p:nvPr/>
        </p:nvGrpSpPr>
        <p:grpSpPr>
          <a:xfrm>
            <a:off x="177800" y="1028700"/>
            <a:ext cx="851038" cy="1206346"/>
            <a:chOff x="928388" y="2331841"/>
            <a:chExt cx="851038" cy="1206346"/>
          </a:xfrm>
        </p:grpSpPr>
        <p:sp>
          <p:nvSpPr>
            <p:cNvPr id="16" name="Freeform 8">
              <a:extLst>
                <a:ext uri="{FF2B5EF4-FFF2-40B4-BE49-F238E27FC236}">
                  <a16:creationId xmlns:a16="http://schemas.microsoft.com/office/drawing/2014/main" id="{3DD93D45-7511-1F34-B1C4-9AF6B491311C}"/>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7" name="TextBox 9">
              <a:extLst>
                <a:ext uri="{FF2B5EF4-FFF2-40B4-BE49-F238E27FC236}">
                  <a16:creationId xmlns:a16="http://schemas.microsoft.com/office/drawing/2014/main" id="{06930C4E-995D-18A4-81B5-58BD2C559D63}"/>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696686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Save table and save graph</a:t>
            </a:r>
          </a:p>
        </p:txBody>
      </p:sp>
      <p:pic>
        <p:nvPicPr>
          <p:cNvPr id="9" name="Picture 8">
            <a:extLst>
              <a:ext uri="{FF2B5EF4-FFF2-40B4-BE49-F238E27FC236}">
                <a16:creationId xmlns:a16="http://schemas.microsoft.com/office/drawing/2014/main" id="{816E24CD-DCB6-9E80-2255-F5466BED8D51}"/>
              </a:ext>
            </a:extLst>
          </p:cNvPr>
          <p:cNvPicPr>
            <a:picLocks noChangeAspect="1"/>
          </p:cNvPicPr>
          <p:nvPr/>
        </p:nvPicPr>
        <p:blipFill>
          <a:blip r:embed="rId3"/>
          <a:stretch>
            <a:fillRect/>
          </a:stretch>
        </p:blipFill>
        <p:spPr>
          <a:xfrm>
            <a:off x="3657600" y="2705100"/>
            <a:ext cx="10210800" cy="1193051"/>
          </a:xfrm>
          <a:prstGeom prst="rect">
            <a:avLst/>
          </a:prstGeom>
        </p:spPr>
      </p:pic>
      <p:sp>
        <p:nvSpPr>
          <p:cNvPr id="10" name="TextBox 8">
            <a:extLst>
              <a:ext uri="{FF2B5EF4-FFF2-40B4-BE49-F238E27FC236}">
                <a16:creationId xmlns:a16="http://schemas.microsoft.com/office/drawing/2014/main" id="{20BBE336-CB3A-46EE-FB5D-B82DA7EB49D5}"/>
              </a:ext>
            </a:extLst>
          </p:cNvPr>
          <p:cNvSpPr txBox="1"/>
          <p:nvPr/>
        </p:nvSpPr>
        <p:spPr>
          <a:xfrm>
            <a:off x="2057400" y="1104900"/>
            <a:ext cx="15011400" cy="1292662"/>
          </a:xfrm>
          <a:prstGeom prst="rect">
            <a:avLst/>
          </a:prstGeom>
        </p:spPr>
        <p:txBody>
          <a:bodyPr wrap="square" lIns="0" tIns="0" rIns="0" bIns="0" rtlCol="0" anchor="t">
            <a:spAutoFit/>
          </a:bodyPr>
          <a:lstStyle/>
          <a:p>
            <a:pPr algn="l"/>
            <a:r>
              <a:rPr lang="en-US" sz="4200" spc="-105" dirty="0">
                <a:solidFill>
                  <a:srgbClr val="0B3A7F"/>
                </a:solidFill>
                <a:latin typeface="Atkinson Hyperlegible" pitchFamily="2" charset="0"/>
              </a:rPr>
              <a:t>You can use “Save table” and “Save graph” to save the results to a file.</a:t>
            </a:r>
          </a:p>
        </p:txBody>
      </p:sp>
      <p:sp>
        <p:nvSpPr>
          <p:cNvPr id="11" name="Rectangle: Rounded Corners 10">
            <a:extLst>
              <a:ext uri="{FF2B5EF4-FFF2-40B4-BE49-F238E27FC236}">
                <a16:creationId xmlns:a16="http://schemas.microsoft.com/office/drawing/2014/main" id="{E8CE4B3F-5E60-194B-6697-179E05F88716}"/>
              </a:ext>
            </a:extLst>
          </p:cNvPr>
          <p:cNvSpPr/>
          <p:nvPr/>
        </p:nvSpPr>
        <p:spPr>
          <a:xfrm>
            <a:off x="7372363" y="3390900"/>
            <a:ext cx="4743437"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4" name="TextBox 13">
            <a:extLst>
              <a:ext uri="{FF2B5EF4-FFF2-40B4-BE49-F238E27FC236}">
                <a16:creationId xmlns:a16="http://schemas.microsoft.com/office/drawing/2014/main" id="{94897BA2-C376-BEAA-2F1D-2DA210BA40F9}"/>
              </a:ext>
            </a:extLst>
          </p:cNvPr>
          <p:cNvSpPr txBox="1"/>
          <p:nvPr/>
        </p:nvSpPr>
        <p:spPr>
          <a:xfrm>
            <a:off x="609600" y="4686300"/>
            <a:ext cx="2209800" cy="369332"/>
          </a:xfrm>
          <a:prstGeom prst="rect">
            <a:avLst/>
          </a:prstGeom>
          <a:noFill/>
        </p:spPr>
        <p:txBody>
          <a:bodyPr wrap="square" rtlCol="0">
            <a:spAutoFit/>
          </a:bodyPr>
          <a:lstStyle/>
          <a:p>
            <a:r>
              <a:rPr lang="en-US" sz="1800" b="1" kern="1200" dirty="0">
                <a:solidFill>
                  <a:schemeClr val="tx1"/>
                </a:solidFill>
                <a:latin typeface="Atkinson Hyperlegible" pitchFamily="2" charset="0"/>
              </a:rPr>
              <a:t>Microsoft Excel</a:t>
            </a:r>
          </a:p>
        </p:txBody>
      </p:sp>
      <p:sp>
        <p:nvSpPr>
          <p:cNvPr id="15" name="TextBox 14">
            <a:extLst>
              <a:ext uri="{FF2B5EF4-FFF2-40B4-BE49-F238E27FC236}">
                <a16:creationId xmlns:a16="http://schemas.microsoft.com/office/drawing/2014/main" id="{0CC3A38C-1252-9808-15AF-87138F4B4D9C}"/>
              </a:ext>
            </a:extLst>
          </p:cNvPr>
          <p:cNvSpPr txBox="1"/>
          <p:nvPr/>
        </p:nvSpPr>
        <p:spPr>
          <a:xfrm>
            <a:off x="10591800" y="4914900"/>
            <a:ext cx="4648200" cy="381000"/>
          </a:xfrm>
          <a:prstGeom prst="rect">
            <a:avLst/>
          </a:prstGeom>
          <a:noFill/>
        </p:spPr>
        <p:txBody>
          <a:bodyPr wrap="square" rtlCol="0">
            <a:spAutoFit/>
          </a:bodyPr>
          <a:lstStyle/>
          <a:p>
            <a:r>
              <a:rPr lang="en-US" sz="1800" b="1" kern="1200" dirty="0">
                <a:solidFill>
                  <a:schemeClr val="tx1"/>
                </a:solidFill>
                <a:latin typeface="Atkinson Hyperlegible" pitchFamily="2" charset="0"/>
              </a:rPr>
              <a:t>JPEG File</a:t>
            </a:r>
          </a:p>
        </p:txBody>
      </p:sp>
      <p:pic>
        <p:nvPicPr>
          <p:cNvPr id="4" name="Picture 3">
            <a:extLst>
              <a:ext uri="{FF2B5EF4-FFF2-40B4-BE49-F238E27FC236}">
                <a16:creationId xmlns:a16="http://schemas.microsoft.com/office/drawing/2014/main" id="{35939219-04F5-EEAF-F0F6-02D5A084C7BE}"/>
              </a:ext>
            </a:extLst>
          </p:cNvPr>
          <p:cNvPicPr>
            <a:picLocks noChangeAspect="1"/>
          </p:cNvPicPr>
          <p:nvPr/>
        </p:nvPicPr>
        <p:blipFill>
          <a:blip r:embed="rId4"/>
          <a:stretch>
            <a:fillRect/>
          </a:stretch>
        </p:blipFill>
        <p:spPr>
          <a:xfrm>
            <a:off x="10287000" y="6042375"/>
            <a:ext cx="6721422" cy="3292125"/>
          </a:xfrm>
          <a:prstGeom prst="rect">
            <a:avLst/>
          </a:prstGeom>
        </p:spPr>
      </p:pic>
      <p:pic>
        <p:nvPicPr>
          <p:cNvPr id="16" name="Picture 15">
            <a:extLst>
              <a:ext uri="{FF2B5EF4-FFF2-40B4-BE49-F238E27FC236}">
                <a16:creationId xmlns:a16="http://schemas.microsoft.com/office/drawing/2014/main" id="{B4A86DB5-AE3B-F9CB-421B-6B8C7D93D85D}"/>
              </a:ext>
            </a:extLst>
          </p:cNvPr>
          <p:cNvPicPr>
            <a:picLocks noChangeAspect="1"/>
          </p:cNvPicPr>
          <p:nvPr/>
        </p:nvPicPr>
        <p:blipFill>
          <a:blip r:embed="rId5"/>
          <a:stretch>
            <a:fillRect/>
          </a:stretch>
        </p:blipFill>
        <p:spPr>
          <a:xfrm>
            <a:off x="638408" y="5337860"/>
            <a:ext cx="6733956" cy="4413155"/>
          </a:xfrm>
          <a:prstGeom prst="rect">
            <a:avLst/>
          </a:prstGeom>
        </p:spPr>
      </p:pic>
      <p:grpSp>
        <p:nvGrpSpPr>
          <p:cNvPr id="2" name="Group 1">
            <a:extLst>
              <a:ext uri="{FF2B5EF4-FFF2-40B4-BE49-F238E27FC236}">
                <a16:creationId xmlns:a16="http://schemas.microsoft.com/office/drawing/2014/main" id="{BA1FA2F4-C90E-A403-2100-7F0E8CB3A77F}"/>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04117E40-95AD-FDAD-B078-A26F38DDF911}"/>
                </a:ext>
              </a:extLst>
            </p:cNvPr>
            <p:cNvGrpSpPr/>
            <p:nvPr/>
          </p:nvGrpSpPr>
          <p:grpSpPr>
            <a:xfrm>
              <a:off x="165100" y="146538"/>
              <a:ext cx="882162" cy="882162"/>
              <a:chOff x="133613" y="0"/>
              <a:chExt cx="6350000" cy="6350000"/>
            </a:xfrm>
          </p:grpSpPr>
          <p:sp>
            <p:nvSpPr>
              <p:cNvPr id="12" name="Freeform 3">
                <a:extLst>
                  <a:ext uri="{FF2B5EF4-FFF2-40B4-BE49-F238E27FC236}">
                    <a16:creationId xmlns:a16="http://schemas.microsoft.com/office/drawing/2014/main" id="{178368EA-9177-B359-4D4A-30C0FD698EE8}"/>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05E96169-38FA-66C0-8910-629757E45A17}"/>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3" name="Group 12">
            <a:extLst>
              <a:ext uri="{FF2B5EF4-FFF2-40B4-BE49-F238E27FC236}">
                <a16:creationId xmlns:a16="http://schemas.microsoft.com/office/drawing/2014/main" id="{228B8814-D4FA-8E48-B1DA-D54C4F9486D1}"/>
              </a:ext>
            </a:extLst>
          </p:cNvPr>
          <p:cNvGrpSpPr/>
          <p:nvPr/>
        </p:nvGrpSpPr>
        <p:grpSpPr>
          <a:xfrm>
            <a:off x="177800" y="1028700"/>
            <a:ext cx="851038" cy="1206346"/>
            <a:chOff x="928388" y="2331841"/>
            <a:chExt cx="851038" cy="1206346"/>
          </a:xfrm>
        </p:grpSpPr>
        <p:sp>
          <p:nvSpPr>
            <p:cNvPr id="19" name="Freeform 8">
              <a:extLst>
                <a:ext uri="{FF2B5EF4-FFF2-40B4-BE49-F238E27FC236}">
                  <a16:creationId xmlns:a16="http://schemas.microsoft.com/office/drawing/2014/main" id="{5CB7B702-4594-8323-3C16-F5061AABDE68}"/>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21" name="TextBox 9">
              <a:extLst>
                <a:ext uri="{FF2B5EF4-FFF2-40B4-BE49-F238E27FC236}">
                  <a16:creationId xmlns:a16="http://schemas.microsoft.com/office/drawing/2014/main" id="{9345494B-DD24-1331-2B63-7B43B515C6E3}"/>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687041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8042CBA-EBD4-F8BB-9EB4-13EF1FC70271}"/>
              </a:ext>
            </a:extLst>
          </p:cNvPr>
          <p:cNvPicPr>
            <a:picLocks noChangeAspect="1"/>
          </p:cNvPicPr>
          <p:nvPr/>
        </p:nvPicPr>
        <p:blipFill>
          <a:blip r:embed="rId3"/>
          <a:stretch>
            <a:fillRect/>
          </a:stretch>
        </p:blipFill>
        <p:spPr>
          <a:xfrm>
            <a:off x="633591" y="4268344"/>
            <a:ext cx="3786009" cy="4913756"/>
          </a:xfrm>
          <a:prstGeom prst="rect">
            <a:avLst/>
          </a:prstGeom>
        </p:spPr>
      </p:pic>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400" spc="-12" dirty="0">
                <a:solidFill>
                  <a:srgbClr val="0B3A7F"/>
                </a:solidFill>
                <a:latin typeface="Atkinson Hyperlegible" pitchFamily="2" charset="0"/>
              </a:rPr>
              <a:t>Graph options</a:t>
            </a:r>
          </a:p>
        </p:txBody>
      </p:sp>
      <p:sp>
        <p:nvSpPr>
          <p:cNvPr id="10" name="TextBox 8">
            <a:extLst>
              <a:ext uri="{FF2B5EF4-FFF2-40B4-BE49-F238E27FC236}">
                <a16:creationId xmlns:a16="http://schemas.microsoft.com/office/drawing/2014/main" id="{20BBE336-CB3A-46EE-FB5D-B82DA7EB49D5}"/>
              </a:ext>
            </a:extLst>
          </p:cNvPr>
          <p:cNvSpPr txBox="1"/>
          <p:nvPr/>
        </p:nvSpPr>
        <p:spPr>
          <a:xfrm>
            <a:off x="2057400" y="1104900"/>
            <a:ext cx="15011400" cy="1938992"/>
          </a:xfrm>
          <a:prstGeom prst="rect">
            <a:avLst/>
          </a:prstGeom>
        </p:spPr>
        <p:txBody>
          <a:bodyPr wrap="square" lIns="0" tIns="0" rIns="0" bIns="0" rtlCol="0" anchor="t">
            <a:spAutoFit/>
          </a:bodyPr>
          <a:lstStyle/>
          <a:p>
            <a:pPr algn="l"/>
            <a:r>
              <a:rPr lang="en-US" sz="4200" spc="-105" dirty="0">
                <a:solidFill>
                  <a:srgbClr val="0B3A7F"/>
                </a:solidFill>
                <a:latin typeface="Atkinson Hyperlegible" pitchFamily="2" charset="0"/>
              </a:rPr>
              <a:t>WHONET offers the ability to make some modifications to the graph. </a:t>
            </a:r>
          </a:p>
          <a:p>
            <a:pPr algn="l"/>
            <a:r>
              <a:rPr lang="en-US" sz="4200" spc="-105" dirty="0">
                <a:solidFill>
                  <a:srgbClr val="0B3A7F"/>
                </a:solidFill>
                <a:latin typeface="Atkinson Hyperlegible" pitchFamily="2" charset="0"/>
              </a:rPr>
              <a:t>Click on “File”, “Graph options” or you can right-click on the graph.</a:t>
            </a:r>
          </a:p>
        </p:txBody>
      </p:sp>
      <p:sp>
        <p:nvSpPr>
          <p:cNvPr id="11" name="Rectangle: Rounded Corners 10">
            <a:extLst>
              <a:ext uri="{FF2B5EF4-FFF2-40B4-BE49-F238E27FC236}">
                <a16:creationId xmlns:a16="http://schemas.microsoft.com/office/drawing/2014/main" id="{E8CE4B3F-5E60-194B-6697-179E05F88716}"/>
              </a:ext>
            </a:extLst>
          </p:cNvPr>
          <p:cNvSpPr/>
          <p:nvPr/>
        </p:nvSpPr>
        <p:spPr>
          <a:xfrm>
            <a:off x="533400" y="6017674"/>
            <a:ext cx="3920195"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pic>
        <p:nvPicPr>
          <p:cNvPr id="19" name="Picture 18">
            <a:extLst>
              <a:ext uri="{FF2B5EF4-FFF2-40B4-BE49-F238E27FC236}">
                <a16:creationId xmlns:a16="http://schemas.microsoft.com/office/drawing/2014/main" id="{4100CAA5-04D1-DAFC-FD41-B9B5AEFC44F5}"/>
              </a:ext>
            </a:extLst>
          </p:cNvPr>
          <p:cNvPicPr>
            <a:picLocks noChangeAspect="1"/>
          </p:cNvPicPr>
          <p:nvPr/>
        </p:nvPicPr>
        <p:blipFill>
          <a:blip r:embed="rId4"/>
          <a:stretch>
            <a:fillRect/>
          </a:stretch>
        </p:blipFill>
        <p:spPr>
          <a:xfrm>
            <a:off x="5105400" y="7028552"/>
            <a:ext cx="5262563" cy="2610748"/>
          </a:xfrm>
          <a:prstGeom prst="rect">
            <a:avLst/>
          </a:prstGeom>
        </p:spPr>
      </p:pic>
      <p:pic>
        <p:nvPicPr>
          <p:cNvPr id="4" name="Picture 3">
            <a:extLst>
              <a:ext uri="{FF2B5EF4-FFF2-40B4-BE49-F238E27FC236}">
                <a16:creationId xmlns:a16="http://schemas.microsoft.com/office/drawing/2014/main" id="{2DB8DB1E-5620-6791-281E-64A6ACE92DB9}"/>
              </a:ext>
            </a:extLst>
          </p:cNvPr>
          <p:cNvPicPr>
            <a:picLocks noChangeAspect="1"/>
          </p:cNvPicPr>
          <p:nvPr/>
        </p:nvPicPr>
        <p:blipFill>
          <a:blip r:embed="rId5"/>
          <a:stretch>
            <a:fillRect/>
          </a:stretch>
        </p:blipFill>
        <p:spPr>
          <a:xfrm>
            <a:off x="5410200" y="3797594"/>
            <a:ext cx="5246682" cy="2787539"/>
          </a:xfrm>
          <a:prstGeom prst="rect">
            <a:avLst/>
          </a:prstGeom>
        </p:spPr>
      </p:pic>
      <p:pic>
        <p:nvPicPr>
          <p:cNvPr id="15" name="Picture 14">
            <a:extLst>
              <a:ext uri="{FF2B5EF4-FFF2-40B4-BE49-F238E27FC236}">
                <a16:creationId xmlns:a16="http://schemas.microsoft.com/office/drawing/2014/main" id="{37D4978E-3554-0491-D15A-A1CC3B28B0CD}"/>
              </a:ext>
            </a:extLst>
          </p:cNvPr>
          <p:cNvPicPr>
            <a:picLocks noChangeAspect="1"/>
          </p:cNvPicPr>
          <p:nvPr/>
        </p:nvPicPr>
        <p:blipFill>
          <a:blip r:embed="rId6"/>
          <a:stretch>
            <a:fillRect/>
          </a:stretch>
        </p:blipFill>
        <p:spPr>
          <a:xfrm>
            <a:off x="11125200" y="3735178"/>
            <a:ext cx="5481638" cy="2912370"/>
          </a:xfrm>
          <a:prstGeom prst="rect">
            <a:avLst/>
          </a:prstGeom>
        </p:spPr>
      </p:pic>
      <p:pic>
        <p:nvPicPr>
          <p:cNvPr id="18" name="Picture 17">
            <a:extLst>
              <a:ext uri="{FF2B5EF4-FFF2-40B4-BE49-F238E27FC236}">
                <a16:creationId xmlns:a16="http://schemas.microsoft.com/office/drawing/2014/main" id="{E6A6BE32-F41C-3C52-02AC-C3F23AFA1149}"/>
              </a:ext>
            </a:extLst>
          </p:cNvPr>
          <p:cNvPicPr>
            <a:picLocks noChangeAspect="1"/>
          </p:cNvPicPr>
          <p:nvPr/>
        </p:nvPicPr>
        <p:blipFill>
          <a:blip r:embed="rId7"/>
          <a:stretch>
            <a:fillRect/>
          </a:stretch>
        </p:blipFill>
        <p:spPr>
          <a:xfrm>
            <a:off x="10744200" y="6858440"/>
            <a:ext cx="5948363" cy="2950972"/>
          </a:xfrm>
          <a:prstGeom prst="rect">
            <a:avLst/>
          </a:prstGeom>
        </p:spPr>
      </p:pic>
      <p:grpSp>
        <p:nvGrpSpPr>
          <p:cNvPr id="2" name="Group 1">
            <a:extLst>
              <a:ext uri="{FF2B5EF4-FFF2-40B4-BE49-F238E27FC236}">
                <a16:creationId xmlns:a16="http://schemas.microsoft.com/office/drawing/2014/main" id="{B90B06AC-DF39-F475-282A-5931C30EC93F}"/>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B4528462-2AD0-65CF-CEDD-CFC1F8A0E78B}"/>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86D63B89-A6CD-97E9-B3BF-BE72E3322F25}"/>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B7DC4E17-754C-7C43-F85B-329444620E90}"/>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3" name="Group 12">
            <a:extLst>
              <a:ext uri="{FF2B5EF4-FFF2-40B4-BE49-F238E27FC236}">
                <a16:creationId xmlns:a16="http://schemas.microsoft.com/office/drawing/2014/main" id="{0725BDA3-3AE4-C8BA-CCC0-C562062CEC34}"/>
              </a:ext>
            </a:extLst>
          </p:cNvPr>
          <p:cNvGrpSpPr/>
          <p:nvPr/>
        </p:nvGrpSpPr>
        <p:grpSpPr>
          <a:xfrm>
            <a:off x="177800" y="1028700"/>
            <a:ext cx="851038" cy="1206346"/>
            <a:chOff x="928388" y="2331841"/>
            <a:chExt cx="851038" cy="1206346"/>
          </a:xfrm>
        </p:grpSpPr>
        <p:sp>
          <p:nvSpPr>
            <p:cNvPr id="14" name="Freeform 8">
              <a:extLst>
                <a:ext uri="{FF2B5EF4-FFF2-40B4-BE49-F238E27FC236}">
                  <a16:creationId xmlns:a16="http://schemas.microsoft.com/office/drawing/2014/main" id="{05C750EE-8942-B2CA-A000-D4EE3E6F98FE}"/>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tkinson Hyperlegible" pitchFamily="2" charset="0"/>
              </a:endParaRPr>
            </a:p>
          </p:txBody>
        </p:sp>
        <p:sp>
          <p:nvSpPr>
            <p:cNvPr id="16" name="TextBox 9">
              <a:extLst>
                <a:ext uri="{FF2B5EF4-FFF2-40B4-BE49-F238E27FC236}">
                  <a16:creationId xmlns:a16="http://schemas.microsoft.com/office/drawing/2014/main" id="{363671AC-8C60-4C64-1422-B7FC1977546C}"/>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6474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400" spc="-12" dirty="0">
                <a:solidFill>
                  <a:srgbClr val="0B3A7F"/>
                </a:solidFill>
                <a:latin typeface="Atkinson Hyperlegible" pitchFamily="2" charset="0"/>
              </a:rPr>
              <a:t>Click on Continue</a:t>
            </a:r>
          </a:p>
        </p:txBody>
      </p:sp>
      <p:pic>
        <p:nvPicPr>
          <p:cNvPr id="9" name="Picture 8">
            <a:extLst>
              <a:ext uri="{FF2B5EF4-FFF2-40B4-BE49-F238E27FC236}">
                <a16:creationId xmlns:a16="http://schemas.microsoft.com/office/drawing/2014/main" id="{816E24CD-DCB6-9E80-2255-F5466BED8D51}"/>
              </a:ext>
            </a:extLst>
          </p:cNvPr>
          <p:cNvPicPr>
            <a:picLocks noChangeAspect="1"/>
          </p:cNvPicPr>
          <p:nvPr/>
        </p:nvPicPr>
        <p:blipFill>
          <a:blip r:embed="rId3"/>
          <a:stretch>
            <a:fillRect/>
          </a:stretch>
        </p:blipFill>
        <p:spPr>
          <a:xfrm>
            <a:off x="3657600" y="2883649"/>
            <a:ext cx="10210800" cy="1193051"/>
          </a:xfrm>
          <a:prstGeom prst="rect">
            <a:avLst/>
          </a:prstGeom>
        </p:spPr>
      </p:pic>
      <p:sp>
        <p:nvSpPr>
          <p:cNvPr id="10" name="TextBox 8">
            <a:extLst>
              <a:ext uri="{FF2B5EF4-FFF2-40B4-BE49-F238E27FC236}">
                <a16:creationId xmlns:a16="http://schemas.microsoft.com/office/drawing/2014/main" id="{20BBE336-CB3A-46EE-FB5D-B82DA7EB49D5}"/>
              </a:ext>
            </a:extLst>
          </p:cNvPr>
          <p:cNvSpPr txBox="1"/>
          <p:nvPr/>
        </p:nvSpPr>
        <p:spPr>
          <a:xfrm>
            <a:off x="2057400" y="1257300"/>
            <a:ext cx="15011400" cy="1292662"/>
          </a:xfrm>
          <a:prstGeom prst="rect">
            <a:avLst/>
          </a:prstGeom>
        </p:spPr>
        <p:txBody>
          <a:bodyPr wrap="square" lIns="0" tIns="0" rIns="0" bIns="0" rtlCol="0" anchor="t">
            <a:spAutoFit/>
          </a:bodyPr>
          <a:lstStyle/>
          <a:p>
            <a:pPr algn="l"/>
            <a:r>
              <a:rPr lang="en-US" sz="4200" spc="-105" dirty="0">
                <a:solidFill>
                  <a:srgbClr val="0B3A7F"/>
                </a:solidFill>
                <a:latin typeface="Atkinson Hyperlegible" pitchFamily="2" charset="0"/>
              </a:rPr>
              <a:t>When you finish reviewing the analysis results, click on “Continue” with the next organism – </a:t>
            </a:r>
            <a:r>
              <a:rPr lang="en-US" sz="4200" i="1" spc="-105" dirty="0">
                <a:solidFill>
                  <a:srgbClr val="0B3A7F"/>
                </a:solidFill>
                <a:latin typeface="Atkinson Hyperlegible" pitchFamily="2" charset="0"/>
              </a:rPr>
              <a:t>Escherichia coli</a:t>
            </a:r>
            <a:r>
              <a:rPr lang="en-US" sz="4200" spc="-105" dirty="0">
                <a:solidFill>
                  <a:srgbClr val="0B3A7F"/>
                </a:solidFill>
                <a:latin typeface="Atkinson Hyperlegible" pitchFamily="2" charset="0"/>
              </a:rPr>
              <a:t>.</a:t>
            </a:r>
          </a:p>
        </p:txBody>
      </p:sp>
      <p:sp>
        <p:nvSpPr>
          <p:cNvPr id="11" name="Rectangle: Rounded Corners 10">
            <a:extLst>
              <a:ext uri="{FF2B5EF4-FFF2-40B4-BE49-F238E27FC236}">
                <a16:creationId xmlns:a16="http://schemas.microsoft.com/office/drawing/2014/main" id="{E8CE4B3F-5E60-194B-6697-179E05F88716}"/>
              </a:ext>
            </a:extLst>
          </p:cNvPr>
          <p:cNvSpPr/>
          <p:nvPr/>
        </p:nvSpPr>
        <p:spPr>
          <a:xfrm>
            <a:off x="11932920" y="3585061"/>
            <a:ext cx="2011680"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pic>
        <p:nvPicPr>
          <p:cNvPr id="5" name="Picture 4">
            <a:extLst>
              <a:ext uri="{FF2B5EF4-FFF2-40B4-BE49-F238E27FC236}">
                <a16:creationId xmlns:a16="http://schemas.microsoft.com/office/drawing/2014/main" id="{C96A7258-621D-B76A-115A-0631FBAADA53}"/>
              </a:ext>
            </a:extLst>
          </p:cNvPr>
          <p:cNvPicPr>
            <a:picLocks noChangeAspect="1"/>
          </p:cNvPicPr>
          <p:nvPr/>
        </p:nvPicPr>
        <p:blipFill>
          <a:blip r:embed="rId4"/>
          <a:stretch>
            <a:fillRect/>
          </a:stretch>
        </p:blipFill>
        <p:spPr>
          <a:xfrm>
            <a:off x="4407446" y="4610028"/>
            <a:ext cx="8470354" cy="5029272"/>
          </a:xfrm>
          <a:prstGeom prst="rect">
            <a:avLst/>
          </a:prstGeom>
        </p:spPr>
      </p:pic>
      <p:grpSp>
        <p:nvGrpSpPr>
          <p:cNvPr id="2" name="Group 1">
            <a:extLst>
              <a:ext uri="{FF2B5EF4-FFF2-40B4-BE49-F238E27FC236}">
                <a16:creationId xmlns:a16="http://schemas.microsoft.com/office/drawing/2014/main" id="{99389A69-C41A-7AB4-9929-127C2BCF091B}"/>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491C63E2-1598-198E-7039-59781B6B9AA5}"/>
                </a:ext>
              </a:extLst>
            </p:cNvPr>
            <p:cNvGrpSpPr/>
            <p:nvPr/>
          </p:nvGrpSpPr>
          <p:grpSpPr>
            <a:xfrm>
              <a:off x="165100" y="146538"/>
              <a:ext cx="882162" cy="882162"/>
              <a:chOff x="133613" y="0"/>
              <a:chExt cx="6350000" cy="6350000"/>
            </a:xfrm>
          </p:grpSpPr>
          <p:sp>
            <p:nvSpPr>
              <p:cNvPr id="12" name="Freeform 3">
                <a:extLst>
                  <a:ext uri="{FF2B5EF4-FFF2-40B4-BE49-F238E27FC236}">
                    <a16:creationId xmlns:a16="http://schemas.microsoft.com/office/drawing/2014/main" id="{E27CBDC6-A00B-E3E0-F36F-A246DE065CB2}"/>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C2C00769-BB3F-244C-6657-C1EEF988F987}"/>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3" name="Group 12">
            <a:extLst>
              <a:ext uri="{FF2B5EF4-FFF2-40B4-BE49-F238E27FC236}">
                <a16:creationId xmlns:a16="http://schemas.microsoft.com/office/drawing/2014/main" id="{FD9D2AED-DFCC-59D8-193F-EDF9AEB9CCB6}"/>
              </a:ext>
            </a:extLst>
          </p:cNvPr>
          <p:cNvGrpSpPr/>
          <p:nvPr/>
        </p:nvGrpSpPr>
        <p:grpSpPr>
          <a:xfrm>
            <a:off x="177800" y="1028700"/>
            <a:ext cx="851038" cy="1206346"/>
            <a:chOff x="928388" y="2331841"/>
            <a:chExt cx="851038" cy="1206346"/>
          </a:xfrm>
        </p:grpSpPr>
        <p:sp>
          <p:nvSpPr>
            <p:cNvPr id="14" name="Freeform 8">
              <a:extLst>
                <a:ext uri="{FF2B5EF4-FFF2-40B4-BE49-F238E27FC236}">
                  <a16:creationId xmlns:a16="http://schemas.microsoft.com/office/drawing/2014/main" id="{FB358394-75E8-129E-C32F-63587DF5AC32}"/>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5" name="TextBox 9">
              <a:extLst>
                <a:ext uri="{FF2B5EF4-FFF2-40B4-BE49-F238E27FC236}">
                  <a16:creationId xmlns:a16="http://schemas.microsoft.com/office/drawing/2014/main" id="{114086DD-5347-95E8-9DB3-9BB704D60CCD}"/>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38623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Stop analysis</a:t>
            </a:r>
          </a:p>
        </p:txBody>
      </p:sp>
      <p:sp>
        <p:nvSpPr>
          <p:cNvPr id="10" name="TextBox 8">
            <a:extLst>
              <a:ext uri="{FF2B5EF4-FFF2-40B4-BE49-F238E27FC236}">
                <a16:creationId xmlns:a16="http://schemas.microsoft.com/office/drawing/2014/main" id="{20BBE336-CB3A-46EE-FB5D-B82DA7EB49D5}"/>
              </a:ext>
            </a:extLst>
          </p:cNvPr>
          <p:cNvSpPr txBox="1"/>
          <p:nvPr/>
        </p:nvSpPr>
        <p:spPr>
          <a:xfrm>
            <a:off x="2057400" y="1257300"/>
            <a:ext cx="15011400" cy="1354217"/>
          </a:xfrm>
          <a:prstGeom prst="rect">
            <a:avLst/>
          </a:prstGeom>
        </p:spPr>
        <p:txBody>
          <a:bodyPr wrap="square" lIns="0" tIns="0" rIns="0" bIns="0" rtlCol="0" anchor="t">
            <a:spAutoFit/>
          </a:bodyPr>
          <a:lstStyle/>
          <a:p>
            <a:pPr algn="l"/>
            <a:r>
              <a:rPr lang="en-US" sz="4400" spc="-105" dirty="0">
                <a:solidFill>
                  <a:srgbClr val="0B3A7F"/>
                </a:solidFill>
                <a:latin typeface="Atkinson Hyperlegible" pitchFamily="2" charset="0"/>
              </a:rPr>
              <a:t>If you want to end the analysis immediately, you can also click on “File”, “Stop analysis”.</a:t>
            </a:r>
            <a:endParaRPr lang="en-US" sz="4200" spc="-105" dirty="0">
              <a:solidFill>
                <a:srgbClr val="0B3A7F"/>
              </a:solidFill>
              <a:latin typeface="Atkinson Hyperlegible" pitchFamily="2" charset="0"/>
            </a:endParaRPr>
          </a:p>
        </p:txBody>
      </p:sp>
      <p:pic>
        <p:nvPicPr>
          <p:cNvPr id="4" name="Picture 3">
            <a:extLst>
              <a:ext uri="{FF2B5EF4-FFF2-40B4-BE49-F238E27FC236}">
                <a16:creationId xmlns:a16="http://schemas.microsoft.com/office/drawing/2014/main" id="{D6AD96E1-D5CF-B7E0-6590-962DA9718363}"/>
              </a:ext>
            </a:extLst>
          </p:cNvPr>
          <p:cNvPicPr>
            <a:picLocks noChangeAspect="1"/>
          </p:cNvPicPr>
          <p:nvPr/>
        </p:nvPicPr>
        <p:blipFill>
          <a:blip r:embed="rId3"/>
          <a:stretch>
            <a:fillRect/>
          </a:stretch>
        </p:blipFill>
        <p:spPr>
          <a:xfrm>
            <a:off x="6781800" y="3467100"/>
            <a:ext cx="2946428" cy="3878202"/>
          </a:xfrm>
          <a:prstGeom prst="rect">
            <a:avLst/>
          </a:prstGeom>
        </p:spPr>
      </p:pic>
      <p:sp>
        <p:nvSpPr>
          <p:cNvPr id="5" name="Rectangle: Rounded Corners 4">
            <a:extLst>
              <a:ext uri="{FF2B5EF4-FFF2-40B4-BE49-F238E27FC236}">
                <a16:creationId xmlns:a16="http://schemas.microsoft.com/office/drawing/2014/main" id="{E8CE4B3F-5E60-194B-6697-179E05F88716}"/>
              </a:ext>
            </a:extLst>
          </p:cNvPr>
          <p:cNvSpPr/>
          <p:nvPr/>
        </p:nvSpPr>
        <p:spPr>
          <a:xfrm>
            <a:off x="6584834" y="6757887"/>
            <a:ext cx="3239831" cy="582713"/>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12" name="Group 11">
            <a:extLst>
              <a:ext uri="{FF2B5EF4-FFF2-40B4-BE49-F238E27FC236}">
                <a16:creationId xmlns:a16="http://schemas.microsoft.com/office/drawing/2014/main" id="{3AE9D146-238E-C594-0729-6F12A098AE80}"/>
              </a:ext>
            </a:extLst>
          </p:cNvPr>
          <p:cNvGrpSpPr/>
          <p:nvPr/>
        </p:nvGrpSpPr>
        <p:grpSpPr>
          <a:xfrm>
            <a:off x="165100" y="133238"/>
            <a:ext cx="882162" cy="895462"/>
            <a:chOff x="165100" y="133238"/>
            <a:chExt cx="882162" cy="895462"/>
          </a:xfrm>
        </p:grpSpPr>
        <p:grpSp>
          <p:nvGrpSpPr>
            <p:cNvPr id="13" name="Group 2">
              <a:extLst>
                <a:ext uri="{FF2B5EF4-FFF2-40B4-BE49-F238E27FC236}">
                  <a16:creationId xmlns:a16="http://schemas.microsoft.com/office/drawing/2014/main" id="{C431715A-55AE-3791-5416-128B69E20C30}"/>
                </a:ext>
              </a:extLst>
            </p:cNvPr>
            <p:cNvGrpSpPr/>
            <p:nvPr/>
          </p:nvGrpSpPr>
          <p:grpSpPr>
            <a:xfrm>
              <a:off x="165100" y="146538"/>
              <a:ext cx="882162" cy="882162"/>
              <a:chOff x="133613" y="0"/>
              <a:chExt cx="6350000" cy="6350000"/>
            </a:xfrm>
          </p:grpSpPr>
          <p:sp>
            <p:nvSpPr>
              <p:cNvPr id="15" name="Freeform 3">
                <a:extLst>
                  <a:ext uri="{FF2B5EF4-FFF2-40B4-BE49-F238E27FC236}">
                    <a16:creationId xmlns:a16="http://schemas.microsoft.com/office/drawing/2014/main" id="{904BA333-52F7-C6CB-D4DB-D4B70D93EA05}"/>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4" name="TextBox 5">
              <a:extLst>
                <a:ext uri="{FF2B5EF4-FFF2-40B4-BE49-F238E27FC236}">
                  <a16:creationId xmlns:a16="http://schemas.microsoft.com/office/drawing/2014/main" id="{346F91CB-C42F-FDD6-4E6A-87B2E4909932}"/>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6" name="Group 15">
            <a:extLst>
              <a:ext uri="{FF2B5EF4-FFF2-40B4-BE49-F238E27FC236}">
                <a16:creationId xmlns:a16="http://schemas.microsoft.com/office/drawing/2014/main" id="{B1FF0F85-5F38-70D7-44FB-DADD3804F6E2}"/>
              </a:ext>
            </a:extLst>
          </p:cNvPr>
          <p:cNvGrpSpPr/>
          <p:nvPr/>
        </p:nvGrpSpPr>
        <p:grpSpPr>
          <a:xfrm>
            <a:off x="177800" y="1028700"/>
            <a:ext cx="851038" cy="1206346"/>
            <a:chOff x="928388" y="2331841"/>
            <a:chExt cx="851038" cy="1206346"/>
          </a:xfrm>
        </p:grpSpPr>
        <p:sp>
          <p:nvSpPr>
            <p:cNvPr id="20" name="Freeform 8">
              <a:extLst>
                <a:ext uri="{FF2B5EF4-FFF2-40B4-BE49-F238E27FC236}">
                  <a16:creationId xmlns:a16="http://schemas.microsoft.com/office/drawing/2014/main" id="{186575D5-3416-7A8A-DFD9-1A7E621A0A1E}"/>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1" name="TextBox 9">
              <a:extLst>
                <a:ext uri="{FF2B5EF4-FFF2-40B4-BE49-F238E27FC236}">
                  <a16:creationId xmlns:a16="http://schemas.microsoft.com/office/drawing/2014/main" id="{5919926E-9771-6F52-20D3-F806325CB142}"/>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66980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Data analysis - Introduction</a:t>
            </a:r>
          </a:p>
        </p:txBody>
      </p:sp>
      <p:grpSp>
        <p:nvGrpSpPr>
          <p:cNvPr id="25" name="Group 24">
            <a:extLst>
              <a:ext uri="{FF2B5EF4-FFF2-40B4-BE49-F238E27FC236}">
                <a16:creationId xmlns:a16="http://schemas.microsoft.com/office/drawing/2014/main" id="{74606169-BF3B-C510-DA6E-BB73E8FC436A}"/>
              </a:ext>
            </a:extLst>
          </p:cNvPr>
          <p:cNvGrpSpPr/>
          <p:nvPr/>
        </p:nvGrpSpPr>
        <p:grpSpPr>
          <a:xfrm>
            <a:off x="928388" y="2331841"/>
            <a:ext cx="851038" cy="1206346"/>
            <a:chOff x="928388" y="2331841"/>
            <a:chExt cx="851038" cy="1206346"/>
          </a:xfrm>
        </p:grpSpPr>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6" name="Group 25">
            <a:extLst>
              <a:ext uri="{FF2B5EF4-FFF2-40B4-BE49-F238E27FC236}">
                <a16:creationId xmlns:a16="http://schemas.microsoft.com/office/drawing/2014/main" id="{FDD051E3-7A3B-1E0B-2D67-22F685D40E13}"/>
              </a:ext>
            </a:extLst>
          </p:cNvPr>
          <p:cNvGrpSpPr/>
          <p:nvPr/>
        </p:nvGrpSpPr>
        <p:grpSpPr>
          <a:xfrm>
            <a:off x="928388" y="3525779"/>
            <a:ext cx="851038" cy="1206346"/>
            <a:chOff x="928388" y="3525779"/>
            <a:chExt cx="851038" cy="1206346"/>
          </a:xfrm>
        </p:grpSpPr>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grpSp>
        <p:nvGrpSpPr>
          <p:cNvPr id="27" name="Group 26">
            <a:extLst>
              <a:ext uri="{FF2B5EF4-FFF2-40B4-BE49-F238E27FC236}">
                <a16:creationId xmlns:a16="http://schemas.microsoft.com/office/drawing/2014/main" id="{DF00FD42-5D96-95D4-1735-5A4646F3CC92}"/>
              </a:ext>
            </a:extLst>
          </p:cNvPr>
          <p:cNvGrpSpPr/>
          <p:nvPr/>
        </p:nvGrpSpPr>
        <p:grpSpPr>
          <a:xfrm>
            <a:off x="934259" y="4732279"/>
            <a:ext cx="851038" cy="1193783"/>
            <a:chOff x="934259" y="4732279"/>
            <a:chExt cx="851038" cy="1193783"/>
          </a:xfrm>
        </p:grpSpPr>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p:cNvSpPr txBox="1"/>
          <p:nvPr/>
        </p:nvSpPr>
        <p:spPr>
          <a:xfrm>
            <a:off x="2218962" y="1562100"/>
            <a:ext cx="15459437" cy="837793"/>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Atkinson Hyperlegible" pitchFamily="2" charset="0"/>
              </a:rPr>
              <a:t>Selecting the required analysis parameters</a:t>
            </a:r>
          </a:p>
        </p:txBody>
      </p:sp>
      <p:sp>
        <p:nvSpPr>
          <p:cNvPr id="17" name="TextBox 17"/>
          <p:cNvSpPr txBox="1"/>
          <p:nvPr/>
        </p:nvSpPr>
        <p:spPr>
          <a:xfrm>
            <a:off x="2218962" y="3722034"/>
            <a:ext cx="13402037" cy="837793"/>
          </a:xfrm>
          <a:prstGeom prst="rect">
            <a:avLst/>
          </a:prstGeom>
        </p:spPr>
        <p:txBody>
          <a:bodyPr wrap="square" lIns="0" tIns="0" rIns="0" bIns="0" rtlCol="0" anchor="t">
            <a:spAutoFit/>
          </a:bodyPr>
          <a:lstStyle/>
          <a:p>
            <a:pPr algn="l">
              <a:lnSpc>
                <a:spcPts val="7068"/>
              </a:lnSpc>
            </a:pPr>
            <a:endParaRPr lang="en-US" sz="4200" spc="-8" dirty="0">
              <a:solidFill>
                <a:srgbClr val="0B3A7F"/>
              </a:solidFill>
              <a:latin typeface="Atkinson Hyperlegible" pitchFamily="2" charset="0"/>
            </a:endParaRPr>
          </a:p>
        </p:txBody>
      </p:sp>
      <p:sp>
        <p:nvSpPr>
          <p:cNvPr id="18" name="TextBox 18"/>
          <p:cNvSpPr txBox="1"/>
          <p:nvPr/>
        </p:nvSpPr>
        <p:spPr>
          <a:xfrm>
            <a:off x="2218963" y="5059102"/>
            <a:ext cx="13850074"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Macros</a:t>
            </a:r>
          </a:p>
        </p:txBody>
      </p:sp>
      <p:sp>
        <p:nvSpPr>
          <p:cNvPr id="19" name="TextBox 19"/>
          <p:cNvSpPr txBox="1"/>
          <p:nvPr/>
        </p:nvSpPr>
        <p:spPr>
          <a:xfrm>
            <a:off x="2218962" y="3838118"/>
            <a:ext cx="13630637" cy="837793"/>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Atkinson Hyperlegible" pitchFamily="2" charset="0"/>
              </a:rPr>
              <a:t>Selecting the optional analysis parameters</a:t>
            </a:r>
          </a:p>
        </p:txBody>
      </p:sp>
      <p:grpSp>
        <p:nvGrpSpPr>
          <p:cNvPr id="24" name="Group 23">
            <a:extLst>
              <a:ext uri="{FF2B5EF4-FFF2-40B4-BE49-F238E27FC236}">
                <a16:creationId xmlns:a16="http://schemas.microsoft.com/office/drawing/2014/main" id="{D2455E94-4E3F-DFB9-B36D-0993F9AB311D}"/>
              </a:ext>
            </a:extLst>
          </p:cNvPr>
          <p:cNvGrpSpPr/>
          <p:nvPr/>
        </p:nvGrpSpPr>
        <p:grpSpPr>
          <a:xfrm>
            <a:off x="912991" y="1125204"/>
            <a:ext cx="851038" cy="1219046"/>
            <a:chOff x="912991" y="1125204"/>
            <a:chExt cx="851038" cy="1219046"/>
          </a:xfrm>
        </p:grpSpPr>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
        <p:nvSpPr>
          <p:cNvPr id="20" name="TextBox 19">
            <a:extLst>
              <a:ext uri="{FF2B5EF4-FFF2-40B4-BE49-F238E27FC236}">
                <a16:creationId xmlns:a16="http://schemas.microsoft.com/office/drawing/2014/main" id="{5628B04B-171C-EB59-70AB-506A0BB89548}"/>
              </a:ext>
            </a:extLst>
          </p:cNvPr>
          <p:cNvSpPr txBox="1"/>
          <p:nvPr/>
        </p:nvSpPr>
        <p:spPr>
          <a:xfrm>
            <a:off x="2240448" y="2684858"/>
            <a:ext cx="11094552" cy="1748299"/>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Atkinson Hyperlegible" pitchFamily="2" charset="0"/>
              </a:rPr>
              <a:t>Running the analysis</a:t>
            </a:r>
          </a:p>
          <a:p>
            <a:pPr algn="l">
              <a:lnSpc>
                <a:spcPts val="7068"/>
              </a:lnSpc>
            </a:pPr>
            <a:endParaRPr lang="en-US" sz="4200" spc="-8" dirty="0">
              <a:solidFill>
                <a:srgbClr val="0B3A7F"/>
              </a:solidFill>
              <a:latin typeface="Atkinson Hyperlegible" pitchFamily="2" charset="0"/>
            </a:endParaRPr>
          </a:p>
        </p:txBody>
      </p:sp>
      <p:grpSp>
        <p:nvGrpSpPr>
          <p:cNvPr id="3" name="Group 2">
            <a:extLst>
              <a:ext uri="{FF2B5EF4-FFF2-40B4-BE49-F238E27FC236}">
                <a16:creationId xmlns:a16="http://schemas.microsoft.com/office/drawing/2014/main" id="{375CEFED-535B-A112-C754-31451774E1C8}"/>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5BCCF79F-A417-B0DB-85DB-9FDF2DF38B5B}"/>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30B2B6D1-DABB-9871-9FBB-D2381B1AE8B3}"/>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5" name="TextBox 5">
              <a:extLst>
                <a:ext uri="{FF2B5EF4-FFF2-40B4-BE49-F238E27FC236}">
                  <a16:creationId xmlns:a16="http://schemas.microsoft.com/office/drawing/2014/main" id="{C4F097A6-1B13-6D9F-1BEB-0EEF1BE2A4E4}"/>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21A9F-3262-DEEF-C417-DA60696A684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E0CBE1A-220D-7CFF-EEAA-E77E1F9947C3}"/>
              </a:ext>
            </a:extLst>
          </p:cNvPr>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Data analysis - Introduction</a:t>
            </a:r>
          </a:p>
        </p:txBody>
      </p:sp>
      <p:grpSp>
        <p:nvGrpSpPr>
          <p:cNvPr id="25" name="Group 24">
            <a:extLst>
              <a:ext uri="{FF2B5EF4-FFF2-40B4-BE49-F238E27FC236}">
                <a16:creationId xmlns:a16="http://schemas.microsoft.com/office/drawing/2014/main" id="{B1074E00-0A7B-B146-D074-54E6BAA502FD}"/>
              </a:ext>
            </a:extLst>
          </p:cNvPr>
          <p:cNvGrpSpPr/>
          <p:nvPr/>
        </p:nvGrpSpPr>
        <p:grpSpPr>
          <a:xfrm>
            <a:off x="928388" y="2331841"/>
            <a:ext cx="851038" cy="1206346"/>
            <a:chOff x="928388" y="2331841"/>
            <a:chExt cx="851038" cy="1206346"/>
          </a:xfrm>
        </p:grpSpPr>
        <p:sp>
          <p:nvSpPr>
            <p:cNvPr id="8" name="Freeform 8">
              <a:extLst>
                <a:ext uri="{FF2B5EF4-FFF2-40B4-BE49-F238E27FC236}">
                  <a16:creationId xmlns:a16="http://schemas.microsoft.com/office/drawing/2014/main" id="{92851C35-E83D-8170-FC94-13FB91DA3F6C}"/>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6B64F454-11EC-49DA-FD46-6A6CC27385FD}"/>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6" name="Group 25">
            <a:extLst>
              <a:ext uri="{FF2B5EF4-FFF2-40B4-BE49-F238E27FC236}">
                <a16:creationId xmlns:a16="http://schemas.microsoft.com/office/drawing/2014/main" id="{8096C03D-1BD0-3D73-8221-FE5FED40A40F}"/>
              </a:ext>
            </a:extLst>
          </p:cNvPr>
          <p:cNvGrpSpPr/>
          <p:nvPr/>
        </p:nvGrpSpPr>
        <p:grpSpPr>
          <a:xfrm>
            <a:off x="928388" y="3525779"/>
            <a:ext cx="851038" cy="1206346"/>
            <a:chOff x="928388" y="3525779"/>
            <a:chExt cx="851038" cy="1206346"/>
          </a:xfrm>
        </p:grpSpPr>
        <p:sp>
          <p:nvSpPr>
            <p:cNvPr id="10" name="Freeform 10">
              <a:extLst>
                <a:ext uri="{FF2B5EF4-FFF2-40B4-BE49-F238E27FC236}">
                  <a16:creationId xmlns:a16="http://schemas.microsoft.com/office/drawing/2014/main" id="{62CECE46-3D23-240D-E480-5CE4E47F387E}"/>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FE29E5E6-5F19-788B-1BAE-7072ADE2DB06}"/>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grpSp>
        <p:nvGrpSpPr>
          <p:cNvPr id="27" name="Group 26">
            <a:extLst>
              <a:ext uri="{FF2B5EF4-FFF2-40B4-BE49-F238E27FC236}">
                <a16:creationId xmlns:a16="http://schemas.microsoft.com/office/drawing/2014/main" id="{7DD688F8-FA10-24DC-B82D-CE0B298D536F}"/>
              </a:ext>
            </a:extLst>
          </p:cNvPr>
          <p:cNvGrpSpPr/>
          <p:nvPr/>
        </p:nvGrpSpPr>
        <p:grpSpPr>
          <a:xfrm>
            <a:off x="934259" y="4732279"/>
            <a:ext cx="851038" cy="1193783"/>
            <a:chOff x="934259" y="4732279"/>
            <a:chExt cx="851038" cy="1193783"/>
          </a:xfrm>
        </p:grpSpPr>
        <p:sp>
          <p:nvSpPr>
            <p:cNvPr id="12" name="Freeform 12">
              <a:extLst>
                <a:ext uri="{FF2B5EF4-FFF2-40B4-BE49-F238E27FC236}">
                  <a16:creationId xmlns:a16="http://schemas.microsoft.com/office/drawing/2014/main" id="{E16D3B6E-B765-DF95-2903-A8F525A474F8}"/>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91017678-9BBB-BFD8-6E5C-05C2F038FE58}"/>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D9E3B53B-F6FF-9D8B-004E-CB40C87DF81A}"/>
              </a:ext>
            </a:extLst>
          </p:cNvPr>
          <p:cNvSpPr txBox="1"/>
          <p:nvPr/>
        </p:nvSpPr>
        <p:spPr>
          <a:xfrm>
            <a:off x="2218962" y="1562100"/>
            <a:ext cx="15459437"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Selecting the required analysis parameters</a:t>
            </a:r>
          </a:p>
        </p:txBody>
      </p:sp>
      <p:sp>
        <p:nvSpPr>
          <p:cNvPr id="17" name="TextBox 17">
            <a:extLst>
              <a:ext uri="{FF2B5EF4-FFF2-40B4-BE49-F238E27FC236}">
                <a16:creationId xmlns:a16="http://schemas.microsoft.com/office/drawing/2014/main" id="{701207E2-040F-82E8-1127-B83FD20B6172}"/>
              </a:ext>
            </a:extLst>
          </p:cNvPr>
          <p:cNvSpPr txBox="1"/>
          <p:nvPr/>
        </p:nvSpPr>
        <p:spPr>
          <a:xfrm>
            <a:off x="2218962" y="3722034"/>
            <a:ext cx="13402037" cy="837793"/>
          </a:xfrm>
          <a:prstGeom prst="rect">
            <a:avLst/>
          </a:prstGeom>
        </p:spPr>
        <p:txBody>
          <a:bodyPr wrap="square" lIns="0" tIns="0" rIns="0" bIns="0" rtlCol="0" anchor="t">
            <a:spAutoFit/>
          </a:bodyPr>
          <a:lstStyle/>
          <a:p>
            <a:pPr algn="l">
              <a:lnSpc>
                <a:spcPts val="7068"/>
              </a:lnSpc>
            </a:pPr>
            <a:endParaRPr lang="en-US" sz="4200" spc="-8" dirty="0">
              <a:solidFill>
                <a:srgbClr val="0B3A7F"/>
              </a:solidFill>
              <a:latin typeface="Atkinson Hyperlegible" pitchFamily="2" charset="0"/>
            </a:endParaRPr>
          </a:p>
        </p:txBody>
      </p:sp>
      <p:sp>
        <p:nvSpPr>
          <p:cNvPr id="18" name="TextBox 18">
            <a:extLst>
              <a:ext uri="{FF2B5EF4-FFF2-40B4-BE49-F238E27FC236}">
                <a16:creationId xmlns:a16="http://schemas.microsoft.com/office/drawing/2014/main" id="{A54AD0DF-572A-6403-73CC-BEA732DF3D9C}"/>
              </a:ext>
            </a:extLst>
          </p:cNvPr>
          <p:cNvSpPr txBox="1"/>
          <p:nvPr/>
        </p:nvSpPr>
        <p:spPr>
          <a:xfrm>
            <a:off x="2218963" y="5059102"/>
            <a:ext cx="13850074"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Macros</a:t>
            </a:r>
          </a:p>
        </p:txBody>
      </p:sp>
      <p:sp>
        <p:nvSpPr>
          <p:cNvPr id="19" name="TextBox 19">
            <a:extLst>
              <a:ext uri="{FF2B5EF4-FFF2-40B4-BE49-F238E27FC236}">
                <a16:creationId xmlns:a16="http://schemas.microsoft.com/office/drawing/2014/main" id="{B31A1530-E96F-732D-147B-9B972926E6E1}"/>
              </a:ext>
            </a:extLst>
          </p:cNvPr>
          <p:cNvSpPr txBox="1"/>
          <p:nvPr/>
        </p:nvSpPr>
        <p:spPr>
          <a:xfrm>
            <a:off x="2218962" y="3838118"/>
            <a:ext cx="13630637" cy="837793"/>
          </a:xfrm>
          <a:prstGeom prst="rect">
            <a:avLst/>
          </a:prstGeom>
        </p:spPr>
        <p:txBody>
          <a:bodyPr wrap="square" lIns="0" tIns="0" rIns="0" bIns="0" rtlCol="0" anchor="t">
            <a:spAutoFit/>
          </a:bodyPr>
          <a:lstStyle/>
          <a:p>
            <a:pPr>
              <a:lnSpc>
                <a:spcPts val="7068"/>
              </a:lnSpc>
            </a:pPr>
            <a:r>
              <a:rPr lang="en-US" sz="4200" b="1" spc="-8" dirty="0">
                <a:solidFill>
                  <a:srgbClr val="0B3A7F"/>
                </a:solidFill>
                <a:latin typeface="Atkinson Hyperlegible" pitchFamily="2" charset="0"/>
              </a:rPr>
              <a:t>Selecting the optional analysis parameters</a:t>
            </a:r>
          </a:p>
        </p:txBody>
      </p:sp>
      <p:grpSp>
        <p:nvGrpSpPr>
          <p:cNvPr id="24" name="Group 23">
            <a:extLst>
              <a:ext uri="{FF2B5EF4-FFF2-40B4-BE49-F238E27FC236}">
                <a16:creationId xmlns:a16="http://schemas.microsoft.com/office/drawing/2014/main" id="{4C5A4B1A-0ECC-2C02-F497-4A372363B606}"/>
              </a:ext>
            </a:extLst>
          </p:cNvPr>
          <p:cNvGrpSpPr/>
          <p:nvPr/>
        </p:nvGrpSpPr>
        <p:grpSpPr>
          <a:xfrm>
            <a:off x="912991" y="1125204"/>
            <a:ext cx="851038" cy="1219046"/>
            <a:chOff x="912991" y="1125204"/>
            <a:chExt cx="851038" cy="1219046"/>
          </a:xfrm>
        </p:grpSpPr>
        <p:sp>
          <p:nvSpPr>
            <p:cNvPr id="6" name="Freeform 6">
              <a:extLst>
                <a:ext uri="{FF2B5EF4-FFF2-40B4-BE49-F238E27FC236}">
                  <a16:creationId xmlns:a16="http://schemas.microsoft.com/office/drawing/2014/main" id="{751F1189-9543-4BA6-D849-6BA2C5E0014A}"/>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DCAB7D63-3A1A-129F-3527-06ED712597C4}"/>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
        <p:nvSpPr>
          <p:cNvPr id="20" name="TextBox 19">
            <a:extLst>
              <a:ext uri="{FF2B5EF4-FFF2-40B4-BE49-F238E27FC236}">
                <a16:creationId xmlns:a16="http://schemas.microsoft.com/office/drawing/2014/main" id="{59BCE876-BA94-AA94-C4B2-E32435E03DB2}"/>
              </a:ext>
            </a:extLst>
          </p:cNvPr>
          <p:cNvSpPr txBox="1"/>
          <p:nvPr/>
        </p:nvSpPr>
        <p:spPr>
          <a:xfrm>
            <a:off x="2240448" y="2684858"/>
            <a:ext cx="11094552" cy="1748299"/>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Atkinson Hyperlegible" pitchFamily="2" charset="0"/>
              </a:rPr>
              <a:t>Running the analysis</a:t>
            </a:r>
          </a:p>
          <a:p>
            <a:pPr algn="l">
              <a:lnSpc>
                <a:spcPts val="7068"/>
              </a:lnSpc>
            </a:pPr>
            <a:endParaRPr lang="en-US" sz="4200" spc="-8" dirty="0">
              <a:solidFill>
                <a:srgbClr val="0B3A7F"/>
              </a:solidFill>
              <a:latin typeface="Atkinson Hyperlegible" pitchFamily="2" charset="0"/>
            </a:endParaRPr>
          </a:p>
        </p:txBody>
      </p:sp>
      <p:grpSp>
        <p:nvGrpSpPr>
          <p:cNvPr id="3" name="Group 2">
            <a:extLst>
              <a:ext uri="{FF2B5EF4-FFF2-40B4-BE49-F238E27FC236}">
                <a16:creationId xmlns:a16="http://schemas.microsoft.com/office/drawing/2014/main" id="{104347FA-2579-78E1-29E2-48C72720E7D0}"/>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27C24F64-A309-C923-62AD-00BB53D92C2B}"/>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A269DCFD-9351-49E4-6B1B-E9855B1FFBC7}"/>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5" name="TextBox 5">
              <a:extLst>
                <a:ext uri="{FF2B5EF4-FFF2-40B4-BE49-F238E27FC236}">
                  <a16:creationId xmlns:a16="http://schemas.microsoft.com/office/drawing/2014/main" id="{1204360D-9B3B-046D-1366-0647E8A0470D}"/>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spTree>
    <p:extLst>
      <p:ext uri="{BB962C8B-B14F-4D97-AF65-F5344CB8AC3E}">
        <p14:creationId xmlns:p14="http://schemas.microsoft.com/office/powerpoint/2010/main" val="2769312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50A871-108D-10BD-3855-52A68F858A20}"/>
              </a:ext>
            </a:extLst>
          </p:cNvPr>
          <p:cNvPicPr>
            <a:picLocks noChangeAspect="1"/>
          </p:cNvPicPr>
          <p:nvPr/>
        </p:nvPicPr>
        <p:blipFill>
          <a:blip r:embed="rId2"/>
          <a:stretch>
            <a:fillRect/>
          </a:stretch>
        </p:blipFill>
        <p:spPr>
          <a:xfrm>
            <a:off x="3505200" y="2771775"/>
            <a:ext cx="9067800" cy="6638925"/>
          </a:xfrm>
          <a:prstGeom prst="rect">
            <a:avLst/>
          </a:prstGeom>
        </p:spPr>
      </p:pic>
      <p:sp>
        <p:nvSpPr>
          <p:cNvPr id="9" name="TextBox 9"/>
          <p:cNvSpPr txBox="1"/>
          <p:nvPr/>
        </p:nvSpPr>
        <p:spPr>
          <a:xfrm>
            <a:off x="1298156" y="-382664"/>
            <a:ext cx="15465844" cy="1449628"/>
          </a:xfrm>
          <a:prstGeom prst="rect">
            <a:avLst/>
          </a:prstGeom>
        </p:spPr>
        <p:txBody>
          <a:bodyPr wrap="square" lIns="0" tIns="0" rIns="0" bIns="0" rtlCol="0" anchor="t">
            <a:spAutoFit/>
          </a:bodyPr>
          <a:lstStyle/>
          <a:p>
            <a:pPr>
              <a:lnSpc>
                <a:spcPts val="12799"/>
              </a:lnSpc>
              <a:spcBef>
                <a:spcPct val="0"/>
              </a:spcBef>
            </a:pPr>
            <a:r>
              <a:rPr lang="en-US" sz="6160" spc="-105" dirty="0">
                <a:solidFill>
                  <a:srgbClr val="0B3A7F"/>
                </a:solidFill>
                <a:latin typeface="Atkinson Hyperlegible" pitchFamily="2" charset="0"/>
              </a:rPr>
              <a:t>Data analysis – Optional parameters</a:t>
            </a:r>
            <a:endParaRPr lang="en-US" sz="6160" spc="-159" dirty="0">
              <a:solidFill>
                <a:srgbClr val="0B3A7F"/>
              </a:solidFill>
              <a:latin typeface="Atkinson Hyperlegible" pitchFamily="2" charset="0"/>
            </a:endParaRPr>
          </a:p>
        </p:txBody>
      </p:sp>
      <p:sp>
        <p:nvSpPr>
          <p:cNvPr id="7" name="Rectangle: Rounded Corners 6">
            <a:extLst>
              <a:ext uri="{FF2B5EF4-FFF2-40B4-BE49-F238E27FC236}">
                <a16:creationId xmlns:a16="http://schemas.microsoft.com/office/drawing/2014/main" id="{C20E5788-6D7E-369A-768C-6A48B6440ABF}"/>
              </a:ext>
            </a:extLst>
          </p:cNvPr>
          <p:cNvSpPr/>
          <p:nvPr/>
        </p:nvSpPr>
        <p:spPr>
          <a:xfrm>
            <a:off x="7279019" y="3341877"/>
            <a:ext cx="5217781" cy="356381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F1D92D43-8FF4-2EB9-ACD1-99D63A457697}"/>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F5E57D82-93DF-36EB-6B01-334FACF8CE4D}"/>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17BDACB3-FA6C-ACD4-8571-53DC3B9FC381}"/>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3" name="TextBox 5">
              <a:extLst>
                <a:ext uri="{FF2B5EF4-FFF2-40B4-BE49-F238E27FC236}">
                  <a16:creationId xmlns:a16="http://schemas.microsoft.com/office/drawing/2014/main" id="{AFD67E5F-6B9A-084E-5E00-BCB0CE72E4AD}"/>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8B32A6BC-6B97-287A-8C4C-87496707D7A1}"/>
              </a:ext>
            </a:extLst>
          </p:cNvPr>
          <p:cNvGrpSpPr/>
          <p:nvPr/>
        </p:nvGrpSpPr>
        <p:grpSpPr>
          <a:xfrm>
            <a:off x="152400" y="1028700"/>
            <a:ext cx="851038" cy="1206346"/>
            <a:chOff x="928388" y="3525779"/>
            <a:chExt cx="851038" cy="1206346"/>
          </a:xfrm>
        </p:grpSpPr>
        <p:sp>
          <p:nvSpPr>
            <p:cNvPr id="16" name="Freeform 10">
              <a:extLst>
                <a:ext uri="{FF2B5EF4-FFF2-40B4-BE49-F238E27FC236}">
                  <a16:creationId xmlns:a16="http://schemas.microsoft.com/office/drawing/2014/main" id="{D8065979-1E00-4A53-6DFC-1664AFBBF9E8}"/>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11">
              <a:extLst>
                <a:ext uri="{FF2B5EF4-FFF2-40B4-BE49-F238E27FC236}">
                  <a16:creationId xmlns:a16="http://schemas.microsoft.com/office/drawing/2014/main" id="{08BA271F-27F0-C4A7-B1B9-A10F58536B82}"/>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498456196"/>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298156" y="-382664"/>
            <a:ext cx="13233936" cy="1467197"/>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Defining isolate filters</a:t>
            </a:r>
          </a:p>
        </p:txBody>
      </p:sp>
      <p:pic>
        <p:nvPicPr>
          <p:cNvPr id="8" name="Picture 7">
            <a:extLst>
              <a:ext uri="{FF2B5EF4-FFF2-40B4-BE49-F238E27FC236}">
                <a16:creationId xmlns:a16="http://schemas.microsoft.com/office/drawing/2014/main" id="{8DB18843-CB2B-8A12-DD13-B427E6D82A8C}"/>
              </a:ext>
            </a:extLst>
          </p:cNvPr>
          <p:cNvPicPr>
            <a:picLocks noChangeAspect="1"/>
          </p:cNvPicPr>
          <p:nvPr/>
        </p:nvPicPr>
        <p:blipFill>
          <a:blip r:embed="rId2"/>
          <a:stretch>
            <a:fillRect/>
          </a:stretch>
        </p:blipFill>
        <p:spPr>
          <a:xfrm>
            <a:off x="4610100" y="2314575"/>
            <a:ext cx="9067800" cy="6638925"/>
          </a:xfrm>
          <a:prstGeom prst="rect">
            <a:avLst/>
          </a:prstGeom>
        </p:spPr>
      </p:pic>
      <p:sp>
        <p:nvSpPr>
          <p:cNvPr id="13" name="Rectangle: Rounded Corners 12">
            <a:extLst>
              <a:ext uri="{FF2B5EF4-FFF2-40B4-BE49-F238E27FC236}">
                <a16:creationId xmlns:a16="http://schemas.microsoft.com/office/drawing/2014/main" id="{E4B94D2F-B5D9-AFB2-88EA-29C81C6BD930}"/>
              </a:ext>
            </a:extLst>
          </p:cNvPr>
          <p:cNvSpPr/>
          <p:nvPr/>
        </p:nvSpPr>
        <p:spPr>
          <a:xfrm>
            <a:off x="8458200" y="4829661"/>
            <a:ext cx="2011680"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44CE61B1-9197-A39A-90B3-E14AE6E0B7F1}"/>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3F8CB59A-8081-304F-C80D-9848153D0688}"/>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F29D0616-B92D-33FA-C012-DC149A217633}"/>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7" name="TextBox 5">
              <a:extLst>
                <a:ext uri="{FF2B5EF4-FFF2-40B4-BE49-F238E27FC236}">
                  <a16:creationId xmlns:a16="http://schemas.microsoft.com/office/drawing/2014/main" id="{D244DFA1-29E8-1C8C-E8E5-D29EB0A19643}"/>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225AC98D-3C0C-C7EF-7D6A-8E0E237A781A}"/>
              </a:ext>
            </a:extLst>
          </p:cNvPr>
          <p:cNvGrpSpPr/>
          <p:nvPr/>
        </p:nvGrpSpPr>
        <p:grpSpPr>
          <a:xfrm>
            <a:off x="152400" y="1028700"/>
            <a:ext cx="851038" cy="1206346"/>
            <a:chOff x="928388" y="3525779"/>
            <a:chExt cx="851038" cy="1206346"/>
          </a:xfrm>
        </p:grpSpPr>
        <p:sp>
          <p:nvSpPr>
            <p:cNvPr id="16" name="Freeform 10">
              <a:extLst>
                <a:ext uri="{FF2B5EF4-FFF2-40B4-BE49-F238E27FC236}">
                  <a16:creationId xmlns:a16="http://schemas.microsoft.com/office/drawing/2014/main" id="{DB37E8E7-9D79-2592-5698-4C50D589FFC7}"/>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11">
              <a:extLst>
                <a:ext uri="{FF2B5EF4-FFF2-40B4-BE49-F238E27FC236}">
                  <a16:creationId xmlns:a16="http://schemas.microsoft.com/office/drawing/2014/main" id="{CEAEB474-179D-4BCB-5626-C3138B42C4A2}"/>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2207856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298156" y="-382664"/>
            <a:ext cx="13233936" cy="1467197"/>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Defining isolate filters</a:t>
            </a:r>
          </a:p>
        </p:txBody>
      </p:sp>
      <p:sp>
        <p:nvSpPr>
          <p:cNvPr id="4" name="TextBox 16">
            <a:extLst>
              <a:ext uri="{FF2B5EF4-FFF2-40B4-BE49-F238E27FC236}">
                <a16:creationId xmlns:a16="http://schemas.microsoft.com/office/drawing/2014/main" id="{C1178AE2-D552-7850-4A22-7EC2E62C3BDF}"/>
              </a:ext>
            </a:extLst>
          </p:cNvPr>
          <p:cNvSpPr txBox="1"/>
          <p:nvPr/>
        </p:nvSpPr>
        <p:spPr>
          <a:xfrm>
            <a:off x="2218962" y="1435865"/>
            <a:ext cx="15459437" cy="174829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allows you to define criteria for selection of specific patients, locations, specimen types, or test results.</a:t>
            </a:r>
          </a:p>
        </p:txBody>
      </p:sp>
      <p:sp>
        <p:nvSpPr>
          <p:cNvPr id="6" name="TextBox 4">
            <a:extLst>
              <a:ext uri="{FF2B5EF4-FFF2-40B4-BE49-F238E27FC236}">
                <a16:creationId xmlns:a16="http://schemas.microsoft.com/office/drawing/2014/main" id="{3D4E80EC-30BB-4ABB-1BB4-00FB58C9F584}"/>
              </a:ext>
            </a:extLst>
          </p:cNvPr>
          <p:cNvSpPr txBox="1"/>
          <p:nvPr/>
        </p:nvSpPr>
        <p:spPr>
          <a:xfrm>
            <a:off x="2895600" y="3619500"/>
            <a:ext cx="13639800" cy="6843797"/>
          </a:xfrm>
          <a:prstGeom prst="rect">
            <a:avLst/>
          </a:prstGeom>
        </p:spPr>
        <p:txBody>
          <a:bodyPr wrap="square" lIns="0" tIns="0" rIns="0" bIns="0" rtlCol="0" anchor="t">
            <a:spAutoFit/>
          </a:bodyPr>
          <a:lstStyle/>
          <a:p>
            <a:pPr algn="l">
              <a:lnSpc>
                <a:spcPts val="4936"/>
              </a:lnSpc>
            </a:pPr>
            <a:r>
              <a:rPr lang="en-US" sz="2800" b="1" spc="-7" dirty="0">
                <a:solidFill>
                  <a:srgbClr val="0B3A7F"/>
                </a:solidFill>
                <a:latin typeface="Atkinson Hyperlegible" pitchFamily="2" charset="0"/>
              </a:rPr>
              <a:t>Examples</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Identification number = 12345</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Sex = Female</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Age group = 65+</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Animal species = Chicken</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Location type = Outpatient</a:t>
            </a:r>
          </a:p>
          <a:p>
            <a:pPr marL="457200" indent="-457200">
              <a:lnSpc>
                <a:spcPts val="4936"/>
              </a:lnSpc>
              <a:buFont typeface="Arial" panose="020B0604020202020204" pitchFamily="34" charset="0"/>
              <a:buChar char="•"/>
            </a:pPr>
            <a:r>
              <a:rPr lang="en-US" sz="2800" spc="-7" dirty="0">
                <a:solidFill>
                  <a:srgbClr val="0B3A7F"/>
                </a:solidFill>
                <a:latin typeface="Atkinson Hyperlegible" pitchFamily="2" charset="0"/>
              </a:rPr>
              <a:t>Location type = Veterinary clinic or veterinary hospital</a:t>
            </a:r>
          </a:p>
          <a:p>
            <a:pPr marL="457200" indent="-457200">
              <a:lnSpc>
                <a:spcPts val="4936"/>
              </a:lnSpc>
              <a:buFont typeface="Arial" panose="020B0604020202020204" pitchFamily="34" charset="0"/>
              <a:buChar char="•"/>
            </a:pPr>
            <a:r>
              <a:rPr lang="en-US" sz="2800" spc="-7" dirty="0">
                <a:solidFill>
                  <a:srgbClr val="0B3A7F"/>
                </a:solidFill>
                <a:latin typeface="Atkinson Hyperlegible" pitchFamily="2" charset="0"/>
              </a:rPr>
              <a:t>Specimen date = February 1, 2020 – February 15, 2020</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Specimen type = Blood</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Imipenem disk = Resistant</a:t>
            </a:r>
          </a:p>
          <a:p>
            <a:pPr marL="457200" indent="-457200" algn="l">
              <a:lnSpc>
                <a:spcPts val="4936"/>
              </a:lnSpc>
              <a:buFont typeface="Arial" panose="020B0604020202020204" pitchFamily="34" charset="0"/>
              <a:buChar char="•"/>
            </a:pPr>
            <a:endParaRPr lang="en-US" sz="2800" spc="-7" dirty="0">
              <a:solidFill>
                <a:srgbClr val="0B3A7F"/>
              </a:solidFill>
              <a:latin typeface="Atkinson Hyperlegible" pitchFamily="2" charset="0"/>
            </a:endParaRPr>
          </a:p>
        </p:txBody>
      </p:sp>
      <p:grpSp>
        <p:nvGrpSpPr>
          <p:cNvPr id="7" name="Group 6">
            <a:extLst>
              <a:ext uri="{FF2B5EF4-FFF2-40B4-BE49-F238E27FC236}">
                <a16:creationId xmlns:a16="http://schemas.microsoft.com/office/drawing/2014/main" id="{6533BB60-80E1-406A-D22B-59E91DD3DDF6}"/>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98267043-993A-67C9-4B35-A89E10388150}"/>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2A98F8A1-042B-CEA4-00FC-DC8763613E10}"/>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3" name="TextBox 5">
              <a:extLst>
                <a:ext uri="{FF2B5EF4-FFF2-40B4-BE49-F238E27FC236}">
                  <a16:creationId xmlns:a16="http://schemas.microsoft.com/office/drawing/2014/main" id="{A609427A-6972-D5B9-32C7-CA41285AC37C}"/>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25798C10-CA2D-3AB5-BAFC-3BB17A942771}"/>
              </a:ext>
            </a:extLst>
          </p:cNvPr>
          <p:cNvGrpSpPr/>
          <p:nvPr/>
        </p:nvGrpSpPr>
        <p:grpSpPr>
          <a:xfrm>
            <a:off x="152400" y="1028700"/>
            <a:ext cx="851038" cy="1206346"/>
            <a:chOff x="928388" y="3525779"/>
            <a:chExt cx="851038" cy="1206346"/>
          </a:xfrm>
        </p:grpSpPr>
        <p:sp>
          <p:nvSpPr>
            <p:cNvPr id="16" name="Freeform 10">
              <a:extLst>
                <a:ext uri="{FF2B5EF4-FFF2-40B4-BE49-F238E27FC236}">
                  <a16:creationId xmlns:a16="http://schemas.microsoft.com/office/drawing/2014/main" id="{26DFCC7C-38F6-7BBE-D546-6BF2D8EB0C58}"/>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7" name="TextBox 11">
              <a:extLst>
                <a:ext uri="{FF2B5EF4-FFF2-40B4-BE49-F238E27FC236}">
                  <a16:creationId xmlns:a16="http://schemas.microsoft.com/office/drawing/2014/main" id="{A46B5652-2E2E-2CDF-E3F7-025D73BF87EE}"/>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2805824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9A56A12-8996-AFDF-3834-95A43F8F1034}"/>
              </a:ext>
            </a:extLst>
          </p:cNvPr>
          <p:cNvPicPr>
            <a:picLocks noChangeAspect="1"/>
          </p:cNvPicPr>
          <p:nvPr/>
        </p:nvPicPr>
        <p:blipFill>
          <a:blip r:embed="rId2"/>
          <a:stretch>
            <a:fillRect/>
          </a:stretch>
        </p:blipFill>
        <p:spPr>
          <a:xfrm>
            <a:off x="4848225" y="2571750"/>
            <a:ext cx="8591550" cy="5143500"/>
          </a:xfrm>
          <a:prstGeom prst="rect">
            <a:avLst/>
          </a:prstGeom>
        </p:spPr>
      </p:pic>
      <p:sp>
        <p:nvSpPr>
          <p:cNvPr id="7" name="TextBox 7"/>
          <p:cNvSpPr txBox="1"/>
          <p:nvPr/>
        </p:nvSpPr>
        <p:spPr>
          <a:xfrm>
            <a:off x="2150601" y="1104900"/>
            <a:ext cx="13281725" cy="1292662"/>
          </a:xfrm>
          <a:prstGeom prst="rect">
            <a:avLst/>
          </a:prstGeom>
        </p:spPr>
        <p:txBody>
          <a:bodyPr lIns="0" tIns="0" rIns="0" bIns="0" rtlCol="0" anchor="t">
            <a:spAutoFit/>
          </a:bodyPr>
          <a:lstStyle/>
          <a:p>
            <a:pPr algn="l"/>
            <a:r>
              <a:rPr lang="en-US" sz="4200" spc="-105" dirty="0">
                <a:solidFill>
                  <a:srgbClr val="0B3A7F"/>
                </a:solidFill>
                <a:latin typeface="Atkinson Hyperlegible" pitchFamily="2" charset="0"/>
              </a:rPr>
              <a:t>Choose the data field for the filter and click on “Define criteria”.</a:t>
            </a:r>
          </a:p>
        </p:txBody>
      </p:sp>
      <p:sp>
        <p:nvSpPr>
          <p:cNvPr id="10" name="TextBox 10"/>
          <p:cNvSpPr txBox="1"/>
          <p:nvPr/>
        </p:nvSpPr>
        <p:spPr>
          <a:xfrm>
            <a:off x="1298156" y="-382664"/>
            <a:ext cx="13233936" cy="1467197"/>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Isolate filters</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4572000" y="4629499"/>
            <a:ext cx="2011680"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4721352" y="7252719"/>
            <a:ext cx="2212848"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10FB8816-98C7-8DC7-FC7F-4A4EF5716BE1}"/>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DABCD69B-F8EA-875A-C59F-9A937346EDFF}"/>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629CA215-CC4F-789E-808B-D137F63CF103}"/>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8" name="TextBox 5">
              <a:extLst>
                <a:ext uri="{FF2B5EF4-FFF2-40B4-BE49-F238E27FC236}">
                  <a16:creationId xmlns:a16="http://schemas.microsoft.com/office/drawing/2014/main" id="{C5757B68-3B7E-35A7-9ECD-67D0C722F764}"/>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51B3971B-64DA-939D-DD72-C15D798CBD1F}"/>
              </a:ext>
            </a:extLst>
          </p:cNvPr>
          <p:cNvGrpSpPr/>
          <p:nvPr/>
        </p:nvGrpSpPr>
        <p:grpSpPr>
          <a:xfrm>
            <a:off x="152400" y="1028700"/>
            <a:ext cx="851038" cy="1206346"/>
            <a:chOff x="928388" y="3525779"/>
            <a:chExt cx="851038" cy="1206346"/>
          </a:xfrm>
        </p:grpSpPr>
        <p:sp>
          <p:nvSpPr>
            <p:cNvPr id="16" name="Freeform 10">
              <a:extLst>
                <a:ext uri="{FF2B5EF4-FFF2-40B4-BE49-F238E27FC236}">
                  <a16:creationId xmlns:a16="http://schemas.microsoft.com/office/drawing/2014/main" id="{E2B48540-5A50-456D-BF40-EF90EE171605}"/>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8" name="TextBox 11">
              <a:extLst>
                <a:ext uri="{FF2B5EF4-FFF2-40B4-BE49-F238E27FC236}">
                  <a16:creationId xmlns:a16="http://schemas.microsoft.com/office/drawing/2014/main" id="{F59A0C93-BD5B-D829-2565-BA746745D7D1}"/>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4154340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22FDECE-F78A-FB90-0FFF-C8B4129BA7E2}"/>
              </a:ext>
            </a:extLst>
          </p:cNvPr>
          <p:cNvPicPr>
            <a:picLocks noChangeAspect="1"/>
          </p:cNvPicPr>
          <p:nvPr/>
        </p:nvPicPr>
        <p:blipFill>
          <a:blip r:embed="rId2"/>
          <a:stretch>
            <a:fillRect/>
          </a:stretch>
        </p:blipFill>
        <p:spPr>
          <a:xfrm>
            <a:off x="3352800" y="2781300"/>
            <a:ext cx="10210800" cy="6570215"/>
          </a:xfrm>
          <a:prstGeom prst="rect">
            <a:avLst/>
          </a:prstGeom>
        </p:spPr>
      </p:pic>
      <p:sp>
        <p:nvSpPr>
          <p:cNvPr id="7" name="TextBox 7"/>
          <p:cNvSpPr txBox="1"/>
          <p:nvPr/>
        </p:nvSpPr>
        <p:spPr>
          <a:xfrm>
            <a:off x="2150601" y="1449169"/>
            <a:ext cx="13281725" cy="646331"/>
          </a:xfrm>
          <a:prstGeom prst="rect">
            <a:avLst/>
          </a:prstGeom>
        </p:spPr>
        <p:txBody>
          <a:bodyPr lIns="0" tIns="0" rIns="0" bIns="0" rtlCol="0" anchor="t">
            <a:spAutoFit/>
          </a:bodyPr>
          <a:lstStyle/>
          <a:p>
            <a:pPr algn="l"/>
            <a:r>
              <a:rPr lang="en-US" sz="4200" spc="-105" dirty="0">
                <a:solidFill>
                  <a:srgbClr val="0B3A7F"/>
                </a:solidFill>
                <a:latin typeface="Atkinson Hyperlegible" pitchFamily="2" charset="0"/>
              </a:rPr>
              <a:t>Example:  Location type = Inpatient (in, </a:t>
            </a:r>
            <a:r>
              <a:rPr lang="en-US" sz="4200" spc="-105" dirty="0" err="1">
                <a:solidFill>
                  <a:srgbClr val="0B3A7F"/>
                </a:solidFill>
                <a:latin typeface="Atkinson Hyperlegible" pitchFamily="2" charset="0"/>
              </a:rPr>
              <a:t>inx</a:t>
            </a:r>
            <a:r>
              <a:rPr lang="en-US" sz="4200" spc="-105" dirty="0">
                <a:solidFill>
                  <a:srgbClr val="0B3A7F"/>
                </a:solidFill>
                <a:latin typeface="Atkinson Hyperlegible" pitchFamily="2" charset="0"/>
              </a:rPr>
              <a:t>, </a:t>
            </a:r>
            <a:r>
              <a:rPr lang="en-US" sz="4200" spc="-105" dirty="0" err="1">
                <a:solidFill>
                  <a:srgbClr val="0B3A7F"/>
                </a:solidFill>
                <a:latin typeface="Atkinson Hyperlegible" pitchFamily="2" charset="0"/>
              </a:rPr>
              <a:t>icu</a:t>
            </a:r>
            <a:r>
              <a:rPr lang="en-US" sz="4200" spc="-105" dirty="0">
                <a:solidFill>
                  <a:srgbClr val="0B3A7F"/>
                </a:solidFill>
                <a:latin typeface="Atkinson Hyperlegible" pitchFamily="2" charset="0"/>
              </a:rPr>
              <a:t>, int)</a:t>
            </a:r>
          </a:p>
        </p:txBody>
      </p:sp>
      <p:sp>
        <p:nvSpPr>
          <p:cNvPr id="10" name="TextBox 10"/>
          <p:cNvSpPr txBox="1"/>
          <p:nvPr/>
        </p:nvSpPr>
        <p:spPr>
          <a:xfrm>
            <a:off x="1298156" y="-382664"/>
            <a:ext cx="13233936" cy="1467197"/>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Isolate filters</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3411418" y="5635735"/>
            <a:ext cx="3239831" cy="113554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8458200" y="8014719"/>
            <a:ext cx="1662545"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4" name="Rectangle: Rounded Corners 3">
            <a:extLst>
              <a:ext uri="{FF2B5EF4-FFF2-40B4-BE49-F238E27FC236}">
                <a16:creationId xmlns:a16="http://schemas.microsoft.com/office/drawing/2014/main" id="{5C5BD157-23B9-36F0-D761-839B8AD34D9B}"/>
              </a:ext>
            </a:extLst>
          </p:cNvPr>
          <p:cNvSpPr/>
          <p:nvPr/>
        </p:nvSpPr>
        <p:spPr>
          <a:xfrm>
            <a:off x="8686800" y="4229100"/>
            <a:ext cx="3239831"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1" name="Rectangle: Rounded Corners 20">
            <a:extLst>
              <a:ext uri="{FF2B5EF4-FFF2-40B4-BE49-F238E27FC236}">
                <a16:creationId xmlns:a16="http://schemas.microsoft.com/office/drawing/2014/main" id="{17E00B8D-4E27-632A-E125-8EA91D8071AF}"/>
              </a:ext>
            </a:extLst>
          </p:cNvPr>
          <p:cNvSpPr/>
          <p:nvPr/>
        </p:nvSpPr>
        <p:spPr>
          <a:xfrm>
            <a:off x="9140952" y="8648700"/>
            <a:ext cx="2212848"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26E256FD-10D3-0261-EAC3-F5ACB658FCAF}"/>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1AFAC47F-70F6-90ED-C3D6-68D6B86E8818}"/>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49D1A33E-4E83-AE9E-EA03-4F230232F0FD}"/>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1583951C-4146-AA53-729F-150A6D0792AB}"/>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8" name="Group 17">
            <a:extLst>
              <a:ext uri="{FF2B5EF4-FFF2-40B4-BE49-F238E27FC236}">
                <a16:creationId xmlns:a16="http://schemas.microsoft.com/office/drawing/2014/main" id="{1B9A075E-34D6-9289-1FF1-1EE9FFD5665C}"/>
              </a:ext>
            </a:extLst>
          </p:cNvPr>
          <p:cNvGrpSpPr/>
          <p:nvPr/>
        </p:nvGrpSpPr>
        <p:grpSpPr>
          <a:xfrm>
            <a:off x="152400" y="1028700"/>
            <a:ext cx="851038" cy="1206346"/>
            <a:chOff x="928388" y="3525779"/>
            <a:chExt cx="851038" cy="1206346"/>
          </a:xfrm>
        </p:grpSpPr>
        <p:sp>
          <p:nvSpPr>
            <p:cNvPr id="19" name="Freeform 10">
              <a:extLst>
                <a:ext uri="{FF2B5EF4-FFF2-40B4-BE49-F238E27FC236}">
                  <a16:creationId xmlns:a16="http://schemas.microsoft.com/office/drawing/2014/main" id="{08D0CF77-D56A-D47D-50B9-8B3946916EA4}"/>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20" name="TextBox 11">
              <a:extLst>
                <a:ext uri="{FF2B5EF4-FFF2-40B4-BE49-F238E27FC236}">
                  <a16:creationId xmlns:a16="http://schemas.microsoft.com/office/drawing/2014/main" id="{6A7BFE8A-E080-5F3E-39C8-D01C4351EF83}"/>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92776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D0EFE5-BAEC-F24A-FB9F-62E7E33FB262}"/>
              </a:ext>
            </a:extLst>
          </p:cNvPr>
          <p:cNvPicPr>
            <a:picLocks noChangeAspect="1"/>
          </p:cNvPicPr>
          <p:nvPr/>
        </p:nvPicPr>
        <p:blipFill>
          <a:blip r:embed="rId2"/>
          <a:stretch>
            <a:fillRect/>
          </a:stretch>
        </p:blipFill>
        <p:spPr>
          <a:xfrm>
            <a:off x="3962400" y="2590800"/>
            <a:ext cx="8591550" cy="5143500"/>
          </a:xfrm>
          <a:prstGeom prst="rect">
            <a:avLst/>
          </a:prstGeom>
        </p:spPr>
      </p:pic>
      <p:sp>
        <p:nvSpPr>
          <p:cNvPr id="7" name="TextBox 7"/>
          <p:cNvSpPr txBox="1"/>
          <p:nvPr/>
        </p:nvSpPr>
        <p:spPr>
          <a:xfrm>
            <a:off x="2150601" y="1296769"/>
            <a:ext cx="13281725" cy="646331"/>
          </a:xfrm>
          <a:prstGeom prst="rect">
            <a:avLst/>
          </a:prstGeom>
        </p:spPr>
        <p:txBody>
          <a:bodyPr lIns="0" tIns="0" rIns="0" bIns="0" rtlCol="0" anchor="t">
            <a:spAutoFit/>
          </a:bodyPr>
          <a:lstStyle/>
          <a:p>
            <a:pPr algn="l"/>
            <a:r>
              <a:rPr lang="en-US" sz="4200" spc="-105" dirty="0">
                <a:solidFill>
                  <a:srgbClr val="0B3A7F"/>
                </a:solidFill>
                <a:latin typeface="Atkinson Hyperlegible" pitchFamily="2" charset="0"/>
              </a:rPr>
              <a:t>Example:  Cefoxitin Disk</a:t>
            </a:r>
          </a:p>
        </p:txBody>
      </p:sp>
      <p:sp>
        <p:nvSpPr>
          <p:cNvPr id="10" name="TextBox 10"/>
          <p:cNvSpPr txBox="1"/>
          <p:nvPr/>
        </p:nvSpPr>
        <p:spPr>
          <a:xfrm>
            <a:off x="1298156" y="-382664"/>
            <a:ext cx="13233936" cy="1467197"/>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Isolate filters</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3966667" y="3943699"/>
            <a:ext cx="2434133"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3738067" y="7252719"/>
            <a:ext cx="2434133"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0BFDD16F-C2DF-FFCF-7577-4A234F710185}"/>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A2C556F1-038D-DB28-DDB7-F153CEAC2C91}"/>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49DE497A-6F58-CC1B-4D13-DCC987329048}"/>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E59C31AA-AE19-D3D8-BEAE-3EA85B35A704}"/>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6" name="Group 15">
            <a:extLst>
              <a:ext uri="{FF2B5EF4-FFF2-40B4-BE49-F238E27FC236}">
                <a16:creationId xmlns:a16="http://schemas.microsoft.com/office/drawing/2014/main" id="{3B969363-FAD5-CEF1-ACDC-4009A052A161}"/>
              </a:ext>
            </a:extLst>
          </p:cNvPr>
          <p:cNvGrpSpPr/>
          <p:nvPr/>
        </p:nvGrpSpPr>
        <p:grpSpPr>
          <a:xfrm>
            <a:off x="152400" y="1028700"/>
            <a:ext cx="851038" cy="1206346"/>
            <a:chOff x="928388" y="3525779"/>
            <a:chExt cx="851038" cy="1206346"/>
          </a:xfrm>
        </p:grpSpPr>
        <p:sp>
          <p:nvSpPr>
            <p:cNvPr id="18" name="Freeform 10">
              <a:extLst>
                <a:ext uri="{FF2B5EF4-FFF2-40B4-BE49-F238E27FC236}">
                  <a16:creationId xmlns:a16="http://schemas.microsoft.com/office/drawing/2014/main" id="{50ECF94B-1D90-3689-BADF-03E981E6E437}"/>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9" name="TextBox 11">
              <a:extLst>
                <a:ext uri="{FF2B5EF4-FFF2-40B4-BE49-F238E27FC236}">
                  <a16:creationId xmlns:a16="http://schemas.microsoft.com/office/drawing/2014/main" id="{EA531B6E-3CE6-2A2E-6612-BD209B3864E9}"/>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2062038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54CCBC-1851-5A15-07CC-470DD78891EC}"/>
              </a:ext>
            </a:extLst>
          </p:cNvPr>
          <p:cNvPicPr>
            <a:picLocks noChangeAspect="1"/>
          </p:cNvPicPr>
          <p:nvPr/>
        </p:nvPicPr>
        <p:blipFill>
          <a:blip r:embed="rId2"/>
          <a:stretch>
            <a:fillRect/>
          </a:stretch>
        </p:blipFill>
        <p:spPr>
          <a:xfrm>
            <a:off x="4405875" y="2552700"/>
            <a:ext cx="9817420" cy="7172876"/>
          </a:xfrm>
          <a:prstGeom prst="rect">
            <a:avLst/>
          </a:prstGeom>
        </p:spPr>
      </p:pic>
      <p:sp>
        <p:nvSpPr>
          <p:cNvPr id="7" name="TextBox 7"/>
          <p:cNvSpPr txBox="1"/>
          <p:nvPr/>
        </p:nvSpPr>
        <p:spPr>
          <a:xfrm>
            <a:off x="2150601" y="1101454"/>
            <a:ext cx="13281725" cy="646331"/>
          </a:xfrm>
          <a:prstGeom prst="rect">
            <a:avLst/>
          </a:prstGeom>
        </p:spPr>
        <p:txBody>
          <a:bodyPr lIns="0" tIns="0" rIns="0" bIns="0" rtlCol="0" anchor="t">
            <a:spAutoFit/>
          </a:bodyPr>
          <a:lstStyle/>
          <a:p>
            <a:pPr algn="l"/>
            <a:r>
              <a:rPr lang="en-US" sz="4200" spc="-105" dirty="0">
                <a:solidFill>
                  <a:srgbClr val="0B3A7F"/>
                </a:solidFill>
                <a:latin typeface="Atkinson Hyperlegible" pitchFamily="2" charset="0"/>
              </a:rPr>
              <a:t>Example:  Cefoxitin Disk = Resistant</a:t>
            </a:r>
          </a:p>
        </p:txBody>
      </p:sp>
      <p:sp>
        <p:nvSpPr>
          <p:cNvPr id="10" name="TextBox 10"/>
          <p:cNvSpPr txBox="1"/>
          <p:nvPr/>
        </p:nvSpPr>
        <p:spPr>
          <a:xfrm>
            <a:off x="1298156" y="-382664"/>
            <a:ext cx="13233936" cy="1467197"/>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Isolate filters</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4572000" y="4661919"/>
            <a:ext cx="2011680"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8789882" y="5194300"/>
            <a:ext cx="1135541" cy="64098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4" name="Rectangle: Rounded Corners 3">
            <a:extLst>
              <a:ext uri="{FF2B5EF4-FFF2-40B4-BE49-F238E27FC236}">
                <a16:creationId xmlns:a16="http://schemas.microsoft.com/office/drawing/2014/main" id="{5C5BD157-23B9-36F0-D761-839B8AD34D9B}"/>
              </a:ext>
            </a:extLst>
          </p:cNvPr>
          <p:cNvSpPr/>
          <p:nvPr/>
        </p:nvSpPr>
        <p:spPr>
          <a:xfrm>
            <a:off x="9905999" y="4661919"/>
            <a:ext cx="1828801"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7C478EA4-E5C2-D174-F7A2-9337830C47E0}"/>
              </a:ext>
            </a:extLst>
          </p:cNvPr>
          <p:cNvGrpSpPr/>
          <p:nvPr/>
        </p:nvGrpSpPr>
        <p:grpSpPr>
          <a:xfrm>
            <a:off x="165100" y="133238"/>
            <a:ext cx="882162" cy="895462"/>
            <a:chOff x="165100" y="133238"/>
            <a:chExt cx="882162" cy="895462"/>
          </a:xfrm>
        </p:grpSpPr>
        <p:grpSp>
          <p:nvGrpSpPr>
            <p:cNvPr id="9" name="Group 2">
              <a:extLst>
                <a:ext uri="{FF2B5EF4-FFF2-40B4-BE49-F238E27FC236}">
                  <a16:creationId xmlns:a16="http://schemas.microsoft.com/office/drawing/2014/main" id="{35686716-5844-E09C-C640-6AB531B30E1A}"/>
                </a:ext>
              </a:extLst>
            </p:cNvPr>
            <p:cNvGrpSpPr/>
            <p:nvPr/>
          </p:nvGrpSpPr>
          <p:grpSpPr>
            <a:xfrm>
              <a:off x="165100" y="146538"/>
              <a:ext cx="882162" cy="882162"/>
              <a:chOff x="133613" y="0"/>
              <a:chExt cx="6350000" cy="6350000"/>
            </a:xfrm>
          </p:grpSpPr>
          <p:sp>
            <p:nvSpPr>
              <p:cNvPr id="16" name="Freeform 3">
                <a:extLst>
                  <a:ext uri="{FF2B5EF4-FFF2-40B4-BE49-F238E27FC236}">
                    <a16:creationId xmlns:a16="http://schemas.microsoft.com/office/drawing/2014/main" id="{207A57F8-E321-D275-E0A8-4E92D271CD82}"/>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4" name="TextBox 5">
              <a:extLst>
                <a:ext uri="{FF2B5EF4-FFF2-40B4-BE49-F238E27FC236}">
                  <a16:creationId xmlns:a16="http://schemas.microsoft.com/office/drawing/2014/main" id="{FB3A4F70-1F6E-4AA0-2FAA-AB35ECB6DF7D}"/>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8" name="Group 17">
            <a:extLst>
              <a:ext uri="{FF2B5EF4-FFF2-40B4-BE49-F238E27FC236}">
                <a16:creationId xmlns:a16="http://schemas.microsoft.com/office/drawing/2014/main" id="{0D847864-BF9A-4F15-63A2-E9DFE1063F29}"/>
              </a:ext>
            </a:extLst>
          </p:cNvPr>
          <p:cNvGrpSpPr/>
          <p:nvPr/>
        </p:nvGrpSpPr>
        <p:grpSpPr>
          <a:xfrm>
            <a:off x="152400" y="1028700"/>
            <a:ext cx="851038" cy="1206346"/>
            <a:chOff x="928388" y="3525779"/>
            <a:chExt cx="851038" cy="1206346"/>
          </a:xfrm>
        </p:grpSpPr>
        <p:sp>
          <p:nvSpPr>
            <p:cNvPr id="19" name="Freeform 10">
              <a:extLst>
                <a:ext uri="{FF2B5EF4-FFF2-40B4-BE49-F238E27FC236}">
                  <a16:creationId xmlns:a16="http://schemas.microsoft.com/office/drawing/2014/main" id="{CD185A55-85CF-9A15-666C-9F5A1D7711B4}"/>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20" name="TextBox 11">
              <a:extLst>
                <a:ext uri="{FF2B5EF4-FFF2-40B4-BE49-F238E27FC236}">
                  <a16:creationId xmlns:a16="http://schemas.microsoft.com/office/drawing/2014/main" id="{DFB06D5E-789D-5787-19FD-8BB702FC0203}"/>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3623764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D6A413-257A-A9BE-8914-7D4859C57E2C}"/>
              </a:ext>
            </a:extLst>
          </p:cNvPr>
          <p:cNvPicPr>
            <a:picLocks noChangeAspect="1"/>
          </p:cNvPicPr>
          <p:nvPr/>
        </p:nvPicPr>
        <p:blipFill>
          <a:blip r:embed="rId2"/>
          <a:stretch>
            <a:fillRect/>
          </a:stretch>
        </p:blipFill>
        <p:spPr>
          <a:xfrm>
            <a:off x="3619500" y="1470077"/>
            <a:ext cx="11049000" cy="8089446"/>
          </a:xfrm>
          <a:prstGeom prst="rect">
            <a:avLst/>
          </a:prstGeom>
        </p:spPr>
      </p:pic>
      <p:sp>
        <p:nvSpPr>
          <p:cNvPr id="10" name="TextBox 10"/>
          <p:cNvSpPr txBox="1"/>
          <p:nvPr/>
        </p:nvSpPr>
        <p:spPr>
          <a:xfrm>
            <a:off x="1298156" y="-382664"/>
            <a:ext cx="15313444" cy="1467197"/>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Analysis parameters – including filters</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8295254" y="4504005"/>
            <a:ext cx="2677546" cy="124909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9756283" y="8689140"/>
            <a:ext cx="2945301"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4E7A9440-133D-F3F7-FC3F-72DEDAA1EADB}"/>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680CD41A-8FA9-DC16-E243-AC1B4CAC3CEF}"/>
                </a:ext>
              </a:extLst>
            </p:cNvPr>
            <p:cNvGrpSpPr/>
            <p:nvPr/>
          </p:nvGrpSpPr>
          <p:grpSpPr>
            <a:xfrm>
              <a:off x="165100" y="146538"/>
              <a:ext cx="882162" cy="882162"/>
              <a:chOff x="133613" y="0"/>
              <a:chExt cx="6350000" cy="6350000"/>
            </a:xfrm>
          </p:grpSpPr>
          <p:sp>
            <p:nvSpPr>
              <p:cNvPr id="8" name="Freeform 3">
                <a:extLst>
                  <a:ext uri="{FF2B5EF4-FFF2-40B4-BE49-F238E27FC236}">
                    <a16:creationId xmlns:a16="http://schemas.microsoft.com/office/drawing/2014/main" id="{F3AEC2C6-F14C-8340-49D6-7D55BA9A0D81}"/>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7" name="TextBox 5">
              <a:extLst>
                <a:ext uri="{FF2B5EF4-FFF2-40B4-BE49-F238E27FC236}">
                  <a16:creationId xmlns:a16="http://schemas.microsoft.com/office/drawing/2014/main" id="{36D84E72-0521-3FC7-9E62-D9691D4FDCA9}"/>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37047CAB-0E99-9C02-E5D1-47BD00464A6E}"/>
              </a:ext>
            </a:extLst>
          </p:cNvPr>
          <p:cNvGrpSpPr/>
          <p:nvPr/>
        </p:nvGrpSpPr>
        <p:grpSpPr>
          <a:xfrm>
            <a:off x="152400" y="1028700"/>
            <a:ext cx="851038" cy="1206346"/>
            <a:chOff x="928388" y="3525779"/>
            <a:chExt cx="851038" cy="1206346"/>
          </a:xfrm>
        </p:grpSpPr>
        <p:sp>
          <p:nvSpPr>
            <p:cNvPr id="16" name="Freeform 10">
              <a:extLst>
                <a:ext uri="{FF2B5EF4-FFF2-40B4-BE49-F238E27FC236}">
                  <a16:creationId xmlns:a16="http://schemas.microsoft.com/office/drawing/2014/main" id="{D996CAFD-FE37-3DE3-3C73-F29479BDDE06}"/>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8" name="TextBox 11">
              <a:extLst>
                <a:ext uri="{FF2B5EF4-FFF2-40B4-BE49-F238E27FC236}">
                  <a16:creationId xmlns:a16="http://schemas.microsoft.com/office/drawing/2014/main" id="{19BD1BE8-0154-0AD5-5848-5B9ABF287899}"/>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220055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Analysis output – With filters</a:t>
            </a:r>
          </a:p>
        </p:txBody>
      </p:sp>
      <p:pic>
        <p:nvPicPr>
          <p:cNvPr id="9" name="Picture 8">
            <a:extLst>
              <a:ext uri="{FF2B5EF4-FFF2-40B4-BE49-F238E27FC236}">
                <a16:creationId xmlns:a16="http://schemas.microsoft.com/office/drawing/2014/main" id="{D314B195-DFCA-7247-86B8-1B47D9461EB4}"/>
              </a:ext>
            </a:extLst>
          </p:cNvPr>
          <p:cNvPicPr>
            <a:picLocks noChangeAspect="1"/>
          </p:cNvPicPr>
          <p:nvPr/>
        </p:nvPicPr>
        <p:blipFill>
          <a:blip r:embed="rId2"/>
          <a:stretch>
            <a:fillRect/>
          </a:stretch>
        </p:blipFill>
        <p:spPr>
          <a:xfrm>
            <a:off x="2667000" y="1493212"/>
            <a:ext cx="13539537" cy="8039100"/>
          </a:xfrm>
          <a:prstGeom prst="rect">
            <a:avLst/>
          </a:prstGeom>
        </p:spPr>
      </p:pic>
      <p:sp>
        <p:nvSpPr>
          <p:cNvPr id="10" name="Rectangle: Rounded Corners 9">
            <a:extLst>
              <a:ext uri="{FF2B5EF4-FFF2-40B4-BE49-F238E27FC236}">
                <a16:creationId xmlns:a16="http://schemas.microsoft.com/office/drawing/2014/main" id="{BA6C55AF-D33F-C0C2-791C-65CE27FA6CB8}"/>
              </a:ext>
            </a:extLst>
          </p:cNvPr>
          <p:cNvSpPr/>
          <p:nvPr/>
        </p:nvSpPr>
        <p:spPr>
          <a:xfrm>
            <a:off x="2469585" y="1423445"/>
            <a:ext cx="4312215" cy="137400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 name="Group 1">
            <a:extLst>
              <a:ext uri="{FF2B5EF4-FFF2-40B4-BE49-F238E27FC236}">
                <a16:creationId xmlns:a16="http://schemas.microsoft.com/office/drawing/2014/main" id="{8C932BE1-1EE8-E906-E47C-B34B376DFD06}"/>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EED6588D-45EE-5C85-CA3F-9602250C5168}"/>
                </a:ext>
              </a:extLst>
            </p:cNvPr>
            <p:cNvGrpSpPr/>
            <p:nvPr/>
          </p:nvGrpSpPr>
          <p:grpSpPr>
            <a:xfrm>
              <a:off x="165100" y="146538"/>
              <a:ext cx="882162" cy="882162"/>
              <a:chOff x="133613" y="0"/>
              <a:chExt cx="6350000" cy="6350000"/>
            </a:xfrm>
          </p:grpSpPr>
          <p:sp>
            <p:nvSpPr>
              <p:cNvPr id="12" name="Freeform 3">
                <a:extLst>
                  <a:ext uri="{FF2B5EF4-FFF2-40B4-BE49-F238E27FC236}">
                    <a16:creationId xmlns:a16="http://schemas.microsoft.com/office/drawing/2014/main" id="{D94C01A2-8576-5CF1-94DE-859C21F13522}"/>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1" name="TextBox 5">
              <a:extLst>
                <a:ext uri="{FF2B5EF4-FFF2-40B4-BE49-F238E27FC236}">
                  <a16:creationId xmlns:a16="http://schemas.microsoft.com/office/drawing/2014/main" id="{EEEE204E-DFAC-93A3-8314-776AFAEF7C29}"/>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3" name="Group 12">
            <a:extLst>
              <a:ext uri="{FF2B5EF4-FFF2-40B4-BE49-F238E27FC236}">
                <a16:creationId xmlns:a16="http://schemas.microsoft.com/office/drawing/2014/main" id="{06C9592B-96B9-2C71-5E0A-246C37199B11}"/>
              </a:ext>
            </a:extLst>
          </p:cNvPr>
          <p:cNvGrpSpPr/>
          <p:nvPr/>
        </p:nvGrpSpPr>
        <p:grpSpPr>
          <a:xfrm>
            <a:off x="152400" y="1028700"/>
            <a:ext cx="851038" cy="1206346"/>
            <a:chOff x="928388" y="3525779"/>
            <a:chExt cx="851038" cy="1206346"/>
          </a:xfrm>
        </p:grpSpPr>
        <p:sp>
          <p:nvSpPr>
            <p:cNvPr id="14" name="Freeform 10">
              <a:extLst>
                <a:ext uri="{FF2B5EF4-FFF2-40B4-BE49-F238E27FC236}">
                  <a16:creationId xmlns:a16="http://schemas.microsoft.com/office/drawing/2014/main" id="{A84D9BEE-4735-0256-8354-91DFE0C46E99}"/>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5" name="TextBox 11">
              <a:extLst>
                <a:ext uri="{FF2B5EF4-FFF2-40B4-BE49-F238E27FC236}">
                  <a16:creationId xmlns:a16="http://schemas.microsoft.com/office/drawing/2014/main" id="{E352A931-B9B1-A51D-2363-D9E180D96B39}"/>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35083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Open the laboratory</a:t>
            </a: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pic>
        <p:nvPicPr>
          <p:cNvPr id="21" name="Picture 20">
            <a:extLst>
              <a:ext uri="{FF2B5EF4-FFF2-40B4-BE49-F238E27FC236}">
                <a16:creationId xmlns:a16="http://schemas.microsoft.com/office/drawing/2014/main" id="{C80D5275-C6F4-6834-9396-2ACFBFF3554A}"/>
              </a:ext>
            </a:extLst>
          </p:cNvPr>
          <p:cNvPicPr>
            <a:picLocks noChangeAspect="1"/>
          </p:cNvPicPr>
          <p:nvPr/>
        </p:nvPicPr>
        <p:blipFill>
          <a:blip r:embed="rId2"/>
          <a:stretch>
            <a:fillRect/>
          </a:stretch>
        </p:blipFill>
        <p:spPr>
          <a:xfrm>
            <a:off x="2971800" y="1885950"/>
            <a:ext cx="12334875" cy="6686550"/>
          </a:xfrm>
          <a:prstGeom prst="rect">
            <a:avLst/>
          </a:prstGeom>
        </p:spPr>
      </p:pic>
      <p:sp>
        <p:nvSpPr>
          <p:cNvPr id="4" name="Rectangle: Rounded Corners 3">
            <a:extLst>
              <a:ext uri="{FF2B5EF4-FFF2-40B4-BE49-F238E27FC236}">
                <a16:creationId xmlns:a16="http://schemas.microsoft.com/office/drawing/2014/main" id="{C1162CF9-200E-5E27-8F81-7B963F5B1951}"/>
              </a:ext>
            </a:extLst>
          </p:cNvPr>
          <p:cNvSpPr/>
          <p:nvPr/>
        </p:nvSpPr>
        <p:spPr>
          <a:xfrm>
            <a:off x="12023066" y="3165961"/>
            <a:ext cx="3239831"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60A7ACF5-90FF-A88F-DC10-EB964D8DCFEC}"/>
              </a:ext>
            </a:extLst>
          </p:cNvPr>
          <p:cNvGrpSpPr/>
          <p:nvPr/>
        </p:nvGrpSpPr>
        <p:grpSpPr>
          <a:xfrm>
            <a:off x="165100" y="133238"/>
            <a:ext cx="882162" cy="895462"/>
            <a:chOff x="165100" y="133238"/>
            <a:chExt cx="882162" cy="895462"/>
          </a:xfrm>
        </p:grpSpPr>
        <p:grpSp>
          <p:nvGrpSpPr>
            <p:cNvPr id="9" name="Group 2">
              <a:extLst>
                <a:ext uri="{FF2B5EF4-FFF2-40B4-BE49-F238E27FC236}">
                  <a16:creationId xmlns:a16="http://schemas.microsoft.com/office/drawing/2014/main" id="{42486D20-1084-2AAE-2460-DE7AD6B291EE}"/>
                </a:ext>
              </a:extLst>
            </p:cNvPr>
            <p:cNvGrpSpPr/>
            <p:nvPr/>
          </p:nvGrpSpPr>
          <p:grpSpPr>
            <a:xfrm>
              <a:off x="165100" y="146538"/>
              <a:ext cx="882162" cy="882162"/>
              <a:chOff x="133613" y="0"/>
              <a:chExt cx="6350000" cy="6350000"/>
            </a:xfrm>
          </p:grpSpPr>
          <p:sp>
            <p:nvSpPr>
              <p:cNvPr id="11" name="Freeform 3">
                <a:extLst>
                  <a:ext uri="{FF2B5EF4-FFF2-40B4-BE49-F238E27FC236}">
                    <a16:creationId xmlns:a16="http://schemas.microsoft.com/office/drawing/2014/main" id="{84E7CC38-B33E-9F3D-0264-FCB01BE7D743}"/>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0" name="TextBox 5">
              <a:extLst>
                <a:ext uri="{FF2B5EF4-FFF2-40B4-BE49-F238E27FC236}">
                  <a16:creationId xmlns:a16="http://schemas.microsoft.com/office/drawing/2014/main" id="{2A2B77F4-358B-498D-FB1B-5B5D2638E400}"/>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2" name="Group 11">
            <a:extLst>
              <a:ext uri="{FF2B5EF4-FFF2-40B4-BE49-F238E27FC236}">
                <a16:creationId xmlns:a16="http://schemas.microsoft.com/office/drawing/2014/main" id="{8549C6E5-6D36-480B-5D2B-0842FFAF8DEC}"/>
              </a:ext>
            </a:extLst>
          </p:cNvPr>
          <p:cNvGrpSpPr/>
          <p:nvPr/>
        </p:nvGrpSpPr>
        <p:grpSpPr>
          <a:xfrm>
            <a:off x="203062" y="1028854"/>
            <a:ext cx="851038" cy="1219046"/>
            <a:chOff x="912991" y="1125204"/>
            <a:chExt cx="851038" cy="1219046"/>
          </a:xfrm>
        </p:grpSpPr>
        <p:sp>
          <p:nvSpPr>
            <p:cNvPr id="13" name="Freeform 6">
              <a:extLst>
                <a:ext uri="{FF2B5EF4-FFF2-40B4-BE49-F238E27FC236}">
                  <a16:creationId xmlns:a16="http://schemas.microsoft.com/office/drawing/2014/main" id="{10FF3A06-CFE1-2FED-B576-2CD2839126B0}"/>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4" name="TextBox 7">
              <a:extLst>
                <a:ext uri="{FF2B5EF4-FFF2-40B4-BE49-F238E27FC236}">
                  <a16:creationId xmlns:a16="http://schemas.microsoft.com/office/drawing/2014/main" id="{C0BDFC8B-F66F-874E-DFC9-DB018F004A15}"/>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652444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EE4F88-F436-E839-C8D4-645728D21EFA}"/>
              </a:ext>
            </a:extLst>
          </p:cNvPr>
          <p:cNvPicPr>
            <a:picLocks noChangeAspect="1"/>
          </p:cNvPicPr>
          <p:nvPr/>
        </p:nvPicPr>
        <p:blipFill>
          <a:blip r:embed="rId2"/>
          <a:stretch>
            <a:fillRect/>
          </a:stretch>
        </p:blipFill>
        <p:spPr>
          <a:xfrm>
            <a:off x="3657600" y="2902274"/>
            <a:ext cx="10744200" cy="6432226"/>
          </a:xfrm>
          <a:prstGeom prst="rect">
            <a:avLst/>
          </a:prstGeom>
        </p:spPr>
      </p:pic>
      <p:sp>
        <p:nvSpPr>
          <p:cNvPr id="7" name="TextBox 7"/>
          <p:cNvSpPr txBox="1"/>
          <p:nvPr/>
        </p:nvSpPr>
        <p:spPr>
          <a:xfrm>
            <a:off x="2150601" y="1104900"/>
            <a:ext cx="13281725" cy="1292662"/>
          </a:xfrm>
          <a:prstGeom prst="rect">
            <a:avLst/>
          </a:prstGeom>
        </p:spPr>
        <p:txBody>
          <a:bodyPr lIns="0" tIns="0" rIns="0" bIns="0" rtlCol="0" anchor="t">
            <a:spAutoFit/>
          </a:bodyPr>
          <a:lstStyle/>
          <a:p>
            <a:pPr algn="l"/>
            <a:r>
              <a:rPr lang="en-US" sz="4200" spc="-105" dirty="0">
                <a:solidFill>
                  <a:srgbClr val="0B3A7F"/>
                </a:solidFill>
                <a:latin typeface="Atkinson Hyperlegible" pitchFamily="2" charset="0"/>
              </a:rPr>
              <a:t>Choose the data field for the filter and click on “Define criteria”.</a:t>
            </a:r>
          </a:p>
        </p:txBody>
      </p:sp>
      <p:sp>
        <p:nvSpPr>
          <p:cNvPr id="10" name="TextBox 10"/>
          <p:cNvSpPr txBox="1"/>
          <p:nvPr/>
        </p:nvSpPr>
        <p:spPr>
          <a:xfrm>
            <a:off x="1298156" y="-382664"/>
            <a:ext cx="13233936" cy="1467197"/>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Remove isolate filters</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3653125" y="5086699"/>
            <a:ext cx="3239831"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5842841" y="8776719"/>
            <a:ext cx="5739559"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FF66B198-4769-9C23-EA30-0F74124668AB}"/>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EE0CC884-1316-8349-8917-4334D7005138}"/>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36F9F1FD-1F8F-B190-B9CB-F82D2097B7A9}"/>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2872A1C0-43C7-A3C7-6FA2-28D26784BD39}"/>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6" name="Group 15">
            <a:extLst>
              <a:ext uri="{FF2B5EF4-FFF2-40B4-BE49-F238E27FC236}">
                <a16:creationId xmlns:a16="http://schemas.microsoft.com/office/drawing/2014/main" id="{A7382B76-3AE8-B665-B28B-8231E02C58A2}"/>
              </a:ext>
            </a:extLst>
          </p:cNvPr>
          <p:cNvGrpSpPr/>
          <p:nvPr/>
        </p:nvGrpSpPr>
        <p:grpSpPr>
          <a:xfrm>
            <a:off x="152400" y="1028700"/>
            <a:ext cx="851038" cy="1206346"/>
            <a:chOff x="928388" y="3525779"/>
            <a:chExt cx="851038" cy="1206346"/>
          </a:xfrm>
        </p:grpSpPr>
        <p:sp>
          <p:nvSpPr>
            <p:cNvPr id="18" name="Freeform 10">
              <a:extLst>
                <a:ext uri="{FF2B5EF4-FFF2-40B4-BE49-F238E27FC236}">
                  <a16:creationId xmlns:a16="http://schemas.microsoft.com/office/drawing/2014/main" id="{B6A4D036-A39A-5419-3D61-3322725AA206}"/>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9" name="TextBox 11">
              <a:extLst>
                <a:ext uri="{FF2B5EF4-FFF2-40B4-BE49-F238E27FC236}">
                  <a16:creationId xmlns:a16="http://schemas.microsoft.com/office/drawing/2014/main" id="{083B7A4B-315D-AFA4-EA02-532180F95E54}"/>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3362254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7FFB6BE-41F5-B001-4ED7-A9B4FF24C2FD}"/>
              </a:ext>
            </a:extLst>
          </p:cNvPr>
          <p:cNvPicPr>
            <a:picLocks noChangeAspect="1"/>
          </p:cNvPicPr>
          <p:nvPr/>
        </p:nvPicPr>
        <p:blipFill>
          <a:blip r:embed="rId2"/>
          <a:stretch>
            <a:fillRect/>
          </a:stretch>
        </p:blipFill>
        <p:spPr>
          <a:xfrm>
            <a:off x="1143001" y="3967553"/>
            <a:ext cx="9601200" cy="5747947"/>
          </a:xfrm>
          <a:prstGeom prst="rect">
            <a:avLst/>
          </a:prstGeom>
        </p:spPr>
      </p:pic>
      <p:sp>
        <p:nvSpPr>
          <p:cNvPr id="7" name="TextBox 7"/>
          <p:cNvSpPr txBox="1"/>
          <p:nvPr/>
        </p:nvSpPr>
        <p:spPr>
          <a:xfrm>
            <a:off x="2150601" y="1270634"/>
            <a:ext cx="14232399" cy="2585323"/>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200" spc="-105" dirty="0">
                <a:solidFill>
                  <a:srgbClr val="0B3A7F"/>
                </a:solidFill>
                <a:latin typeface="Atkinson Hyperlegible" pitchFamily="2" charset="0"/>
              </a:rPr>
              <a:t>By default, WHONET excludes laboratory samples (such as quality control) and screening samples (such as MRSA screening samples) because they do not come from diseased patients.</a:t>
            </a:r>
          </a:p>
        </p:txBody>
      </p:sp>
      <p:sp>
        <p:nvSpPr>
          <p:cNvPr id="10" name="TextBox 10"/>
          <p:cNvSpPr txBox="1"/>
          <p:nvPr/>
        </p:nvSpPr>
        <p:spPr>
          <a:xfrm>
            <a:off x="1298156" y="125986"/>
            <a:ext cx="13233936" cy="947952"/>
          </a:xfrm>
          <a:prstGeom prst="rect">
            <a:avLst/>
          </a:prstGeom>
        </p:spPr>
        <p:txBody>
          <a:bodyPr lIns="0" tIns="0" rIns="0" bIns="0" rtlCol="0" anchor="t">
            <a:spAutoFit/>
          </a:bodyPr>
          <a:lstStyle/>
          <a:p>
            <a:pPr>
              <a:spcBef>
                <a:spcPct val="0"/>
              </a:spcBef>
            </a:pPr>
            <a:r>
              <a:rPr lang="en-US" sz="6160" spc="-159" dirty="0">
                <a:solidFill>
                  <a:srgbClr val="0B3A7F"/>
                </a:solidFill>
                <a:latin typeface="Atkinson Hyperlegible" pitchFamily="2" charset="0"/>
              </a:rPr>
              <a:t>Automatic exclusions</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1143000" y="7734300"/>
            <a:ext cx="6313515"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5" name="TextBox 4">
            <a:extLst>
              <a:ext uri="{FF2B5EF4-FFF2-40B4-BE49-F238E27FC236}">
                <a16:creationId xmlns:a16="http://schemas.microsoft.com/office/drawing/2014/main" id="{4531E1AC-0E0F-AD1E-BF06-6AC26E61982C}"/>
              </a:ext>
            </a:extLst>
          </p:cNvPr>
          <p:cNvSpPr txBox="1"/>
          <p:nvPr/>
        </p:nvSpPr>
        <p:spPr>
          <a:xfrm>
            <a:off x="11733866" y="3842435"/>
            <a:ext cx="5258734" cy="4958665"/>
          </a:xfrm>
          <a:prstGeom prst="rect">
            <a:avLst/>
          </a:prstGeom>
        </p:spPr>
        <p:txBody>
          <a:bodyPr wrap="square" lIns="0" tIns="0" rIns="0" bIns="0" rtlCol="0" anchor="t">
            <a:spAutoFit/>
          </a:bodyPr>
          <a:lstStyle/>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You can turn off these exclusions if you want to include all samples.</a:t>
            </a:r>
          </a:p>
          <a:p>
            <a:pPr marL="457200" indent="-457200" algn="l">
              <a:lnSpc>
                <a:spcPts val="4936"/>
              </a:lnSpc>
              <a:buFont typeface="Arial" panose="020B0604020202020204" pitchFamily="34" charset="0"/>
              <a:buChar char="•"/>
            </a:pPr>
            <a:r>
              <a:rPr lang="en-US" sz="2800" spc="-7" dirty="0">
                <a:solidFill>
                  <a:srgbClr val="0B3A7F"/>
                </a:solidFill>
                <a:latin typeface="Atkinson Hyperlegible" pitchFamily="2" charset="0"/>
              </a:rPr>
              <a:t>This can be valuable for laboratories which use the code ‘lab’ for diagnostic samples from patients visiting the laboratory.</a:t>
            </a:r>
          </a:p>
        </p:txBody>
      </p:sp>
      <p:grpSp>
        <p:nvGrpSpPr>
          <p:cNvPr id="4" name="Group 3">
            <a:extLst>
              <a:ext uri="{FF2B5EF4-FFF2-40B4-BE49-F238E27FC236}">
                <a16:creationId xmlns:a16="http://schemas.microsoft.com/office/drawing/2014/main" id="{DA9A478F-33CA-8671-031E-AEC767B60B6F}"/>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1B16E034-6FA0-333D-7E24-785EA06BEE1A}"/>
                </a:ext>
              </a:extLst>
            </p:cNvPr>
            <p:cNvGrpSpPr/>
            <p:nvPr/>
          </p:nvGrpSpPr>
          <p:grpSpPr>
            <a:xfrm>
              <a:off x="165100" y="146538"/>
              <a:ext cx="882162" cy="882162"/>
              <a:chOff x="133613" y="0"/>
              <a:chExt cx="6350000" cy="6350000"/>
            </a:xfrm>
          </p:grpSpPr>
          <p:sp>
            <p:nvSpPr>
              <p:cNvPr id="16" name="Freeform 3">
                <a:extLst>
                  <a:ext uri="{FF2B5EF4-FFF2-40B4-BE49-F238E27FC236}">
                    <a16:creationId xmlns:a16="http://schemas.microsoft.com/office/drawing/2014/main" id="{2F6EEA09-08B7-3111-7448-922FABA174C4}"/>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C9FC5390-6F37-533A-C4A2-8400EEBC6D03}"/>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7" name="Group 16">
            <a:extLst>
              <a:ext uri="{FF2B5EF4-FFF2-40B4-BE49-F238E27FC236}">
                <a16:creationId xmlns:a16="http://schemas.microsoft.com/office/drawing/2014/main" id="{977B3417-2D96-F67C-E7B4-65F02EC09854}"/>
              </a:ext>
            </a:extLst>
          </p:cNvPr>
          <p:cNvGrpSpPr/>
          <p:nvPr/>
        </p:nvGrpSpPr>
        <p:grpSpPr>
          <a:xfrm>
            <a:off x="152400" y="1028700"/>
            <a:ext cx="851038" cy="1206346"/>
            <a:chOff x="928388" y="3525779"/>
            <a:chExt cx="851038" cy="1206346"/>
          </a:xfrm>
        </p:grpSpPr>
        <p:sp>
          <p:nvSpPr>
            <p:cNvPr id="18" name="Freeform 10">
              <a:extLst>
                <a:ext uri="{FF2B5EF4-FFF2-40B4-BE49-F238E27FC236}">
                  <a16:creationId xmlns:a16="http://schemas.microsoft.com/office/drawing/2014/main" id="{9111913A-667D-F0BF-2647-5D1542FFE6C4}"/>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9" name="TextBox 11">
              <a:extLst>
                <a:ext uri="{FF2B5EF4-FFF2-40B4-BE49-F238E27FC236}">
                  <a16:creationId xmlns:a16="http://schemas.microsoft.com/office/drawing/2014/main" id="{35FA5C59-3E3F-85C1-5385-8A3D40EC4D0B}"/>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4112421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752600" y="1257300"/>
            <a:ext cx="15680199" cy="4985980"/>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200" spc="-105" dirty="0">
                <a:solidFill>
                  <a:srgbClr val="0B3A7F"/>
                </a:solidFill>
                <a:latin typeface="Atkinson Hyperlegible" pitchFamily="2" charset="0"/>
              </a:rPr>
              <a:t>If you define multiple criteria, by default, WHONET will select samples that meet all of the criteria.</a:t>
            </a:r>
          </a:p>
          <a:p>
            <a:pPr marL="1028700" lvl="1" indent="-571500">
              <a:buFont typeface="Arial" panose="020B0604020202020204" pitchFamily="34" charset="0"/>
              <a:buChar char="•"/>
            </a:pPr>
            <a:r>
              <a:rPr lang="en-US" sz="3600" spc="-105" dirty="0">
                <a:solidFill>
                  <a:srgbClr val="0B3A7F"/>
                </a:solidFill>
                <a:latin typeface="Atkinson Hyperlegible" pitchFamily="2" charset="0"/>
              </a:rPr>
              <a:t>Example:  “Female” AND “Urine” AND “Outpatient”</a:t>
            </a:r>
            <a:endParaRPr lang="en-US" sz="4000" spc="-105" dirty="0">
              <a:solidFill>
                <a:srgbClr val="0B3A7F"/>
              </a:solidFill>
              <a:latin typeface="Atkinson Hyperlegible" pitchFamily="2" charset="0"/>
            </a:endParaRPr>
          </a:p>
          <a:p>
            <a:pPr marL="571500" indent="-571500" algn="l">
              <a:buFont typeface="Arial" panose="020B0604020202020204" pitchFamily="34" charset="0"/>
              <a:buChar char="•"/>
            </a:pPr>
            <a:r>
              <a:rPr lang="en-US" sz="4200" spc="-105" dirty="0">
                <a:solidFill>
                  <a:srgbClr val="0B3A7F"/>
                </a:solidFill>
                <a:latin typeface="Atkinson Hyperlegible" pitchFamily="2" charset="0"/>
              </a:rPr>
              <a:t>But you can change this so that WHONET selects samples that meet at least one of the criteria.</a:t>
            </a:r>
            <a:endParaRPr lang="en-US" sz="4000" spc="-105" dirty="0">
              <a:solidFill>
                <a:srgbClr val="0B3A7F"/>
              </a:solidFill>
              <a:latin typeface="Atkinson Hyperlegible" pitchFamily="2" charset="0"/>
            </a:endParaRPr>
          </a:p>
          <a:p>
            <a:pPr marL="1028700" lvl="1" indent="-571500">
              <a:buFont typeface="Arial" panose="020B0604020202020204" pitchFamily="34" charset="0"/>
              <a:buChar char="•"/>
            </a:pPr>
            <a:r>
              <a:rPr lang="en-US" sz="4000" spc="-105" dirty="0">
                <a:solidFill>
                  <a:srgbClr val="0B3A7F"/>
                </a:solidFill>
                <a:latin typeface="Atkinson Hyperlegible" pitchFamily="2" charset="0"/>
              </a:rPr>
              <a:t>Example:  “Imipenem-Disk=Resistant” OR “Imipenem-MIC= Resistant” OR “Meropenem Disk=Resistant” OR “Meropenem-MIC=Resistant”</a:t>
            </a:r>
          </a:p>
        </p:txBody>
      </p:sp>
      <p:sp>
        <p:nvSpPr>
          <p:cNvPr id="10" name="TextBox 10"/>
          <p:cNvSpPr txBox="1"/>
          <p:nvPr/>
        </p:nvSpPr>
        <p:spPr>
          <a:xfrm>
            <a:off x="1298156" y="125986"/>
            <a:ext cx="13233936" cy="947952"/>
          </a:xfrm>
          <a:prstGeom prst="rect">
            <a:avLst/>
          </a:prstGeom>
        </p:spPr>
        <p:txBody>
          <a:bodyPr lIns="0" tIns="0" rIns="0" bIns="0" rtlCol="0" anchor="t">
            <a:spAutoFit/>
          </a:bodyPr>
          <a:lstStyle/>
          <a:p>
            <a:pPr>
              <a:spcBef>
                <a:spcPct val="0"/>
              </a:spcBef>
            </a:pPr>
            <a:r>
              <a:rPr lang="en-US" sz="6160" spc="-159" dirty="0">
                <a:solidFill>
                  <a:srgbClr val="0B3A7F"/>
                </a:solidFill>
                <a:latin typeface="Atkinson Hyperlegible" pitchFamily="2" charset="0"/>
              </a:rPr>
              <a:t>Multiple criteria</a:t>
            </a:r>
          </a:p>
        </p:txBody>
      </p:sp>
      <p:pic>
        <p:nvPicPr>
          <p:cNvPr id="8" name="Picture 7">
            <a:extLst>
              <a:ext uri="{FF2B5EF4-FFF2-40B4-BE49-F238E27FC236}">
                <a16:creationId xmlns:a16="http://schemas.microsoft.com/office/drawing/2014/main" id="{736D7FD6-A32A-DEB2-90F2-31AAC354E549}"/>
              </a:ext>
            </a:extLst>
          </p:cNvPr>
          <p:cNvPicPr>
            <a:picLocks noChangeAspect="1"/>
          </p:cNvPicPr>
          <p:nvPr/>
        </p:nvPicPr>
        <p:blipFill>
          <a:blip r:embed="rId2"/>
          <a:stretch>
            <a:fillRect/>
          </a:stretch>
        </p:blipFill>
        <p:spPr>
          <a:xfrm>
            <a:off x="1315741" y="6819900"/>
            <a:ext cx="16142355" cy="1905000"/>
          </a:xfrm>
          <a:prstGeom prst="rect">
            <a:avLst/>
          </a:prstGeom>
        </p:spPr>
      </p:pic>
      <p:grpSp>
        <p:nvGrpSpPr>
          <p:cNvPr id="4" name="Group 3">
            <a:extLst>
              <a:ext uri="{FF2B5EF4-FFF2-40B4-BE49-F238E27FC236}">
                <a16:creationId xmlns:a16="http://schemas.microsoft.com/office/drawing/2014/main" id="{C8108FEB-B1D9-7A64-4C10-9E2B177F90AD}"/>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BAA3D0F2-DE93-F95E-C46C-BE8E857B91AB}"/>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1E242D0C-56B6-AACD-66FB-D2ABAA715E32}"/>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CAC2F982-3FEF-6570-E421-72F5F41D401E}"/>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C997F922-6FEB-3CD3-4A63-28F89CD89B31}"/>
              </a:ext>
            </a:extLst>
          </p:cNvPr>
          <p:cNvGrpSpPr/>
          <p:nvPr/>
        </p:nvGrpSpPr>
        <p:grpSpPr>
          <a:xfrm>
            <a:off x="152400" y="1028700"/>
            <a:ext cx="851038" cy="1206346"/>
            <a:chOff x="928388" y="3525779"/>
            <a:chExt cx="851038" cy="1206346"/>
          </a:xfrm>
        </p:grpSpPr>
        <p:sp>
          <p:nvSpPr>
            <p:cNvPr id="16" name="Freeform 10">
              <a:extLst>
                <a:ext uri="{FF2B5EF4-FFF2-40B4-BE49-F238E27FC236}">
                  <a16:creationId xmlns:a16="http://schemas.microsoft.com/office/drawing/2014/main" id="{A59683E5-71BA-7E8F-24D4-C40275B96328}"/>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11">
              <a:extLst>
                <a:ext uri="{FF2B5EF4-FFF2-40B4-BE49-F238E27FC236}">
                  <a16:creationId xmlns:a16="http://schemas.microsoft.com/office/drawing/2014/main" id="{2F7B67E9-8B3B-841A-800F-0873892F07DD}"/>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913362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One per patient</a:t>
            </a:r>
          </a:p>
        </p:txBody>
      </p:sp>
      <p:pic>
        <p:nvPicPr>
          <p:cNvPr id="5" name="Picture 4">
            <a:extLst>
              <a:ext uri="{FF2B5EF4-FFF2-40B4-BE49-F238E27FC236}">
                <a16:creationId xmlns:a16="http://schemas.microsoft.com/office/drawing/2014/main" id="{EBD7A9AB-8749-E0B9-FA12-BEF6331286B6}"/>
              </a:ext>
            </a:extLst>
          </p:cNvPr>
          <p:cNvPicPr>
            <a:picLocks noChangeAspect="1"/>
          </p:cNvPicPr>
          <p:nvPr/>
        </p:nvPicPr>
        <p:blipFill>
          <a:blip r:embed="rId2"/>
          <a:stretch>
            <a:fillRect/>
          </a:stretch>
        </p:blipFill>
        <p:spPr>
          <a:xfrm>
            <a:off x="4610100" y="1824037"/>
            <a:ext cx="9067800" cy="6638925"/>
          </a:xfrm>
          <a:prstGeom prst="rect">
            <a:avLst/>
          </a:prstGeom>
        </p:spPr>
      </p:pic>
      <p:sp>
        <p:nvSpPr>
          <p:cNvPr id="6" name="Rectangle: Rounded Corners 5">
            <a:extLst>
              <a:ext uri="{FF2B5EF4-FFF2-40B4-BE49-F238E27FC236}">
                <a16:creationId xmlns:a16="http://schemas.microsoft.com/office/drawing/2014/main" id="{722C69F8-4C84-2EE8-EA5B-0B0326BD28FF}"/>
              </a:ext>
            </a:extLst>
          </p:cNvPr>
          <p:cNvSpPr/>
          <p:nvPr/>
        </p:nvSpPr>
        <p:spPr>
          <a:xfrm>
            <a:off x="11350752" y="2454761"/>
            <a:ext cx="2212848"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24879687-458B-EE8E-4BAF-DB1B80D0A2C4}"/>
              </a:ext>
            </a:extLst>
          </p:cNvPr>
          <p:cNvGrpSpPr/>
          <p:nvPr/>
        </p:nvGrpSpPr>
        <p:grpSpPr>
          <a:xfrm>
            <a:off x="165100" y="133238"/>
            <a:ext cx="882162" cy="895462"/>
            <a:chOff x="165100" y="133238"/>
            <a:chExt cx="882162" cy="895462"/>
          </a:xfrm>
        </p:grpSpPr>
        <p:grpSp>
          <p:nvGrpSpPr>
            <p:cNvPr id="7" name="Group 2">
              <a:extLst>
                <a:ext uri="{FF2B5EF4-FFF2-40B4-BE49-F238E27FC236}">
                  <a16:creationId xmlns:a16="http://schemas.microsoft.com/office/drawing/2014/main" id="{DE3DF831-D505-DEEB-AF85-5539EDB35B61}"/>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D9A6AFBD-52A8-E86E-A5A2-FAE3543E635B}"/>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8" name="TextBox 5">
              <a:extLst>
                <a:ext uri="{FF2B5EF4-FFF2-40B4-BE49-F238E27FC236}">
                  <a16:creationId xmlns:a16="http://schemas.microsoft.com/office/drawing/2014/main" id="{D48CC34A-C465-BBFE-F9AE-66922A96971B}"/>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0" name="Group 9">
            <a:extLst>
              <a:ext uri="{FF2B5EF4-FFF2-40B4-BE49-F238E27FC236}">
                <a16:creationId xmlns:a16="http://schemas.microsoft.com/office/drawing/2014/main" id="{36122840-4882-6FBB-9EF2-4B2703889F51}"/>
              </a:ext>
            </a:extLst>
          </p:cNvPr>
          <p:cNvGrpSpPr/>
          <p:nvPr/>
        </p:nvGrpSpPr>
        <p:grpSpPr>
          <a:xfrm>
            <a:off x="152400" y="1028700"/>
            <a:ext cx="851038" cy="1206346"/>
            <a:chOff x="928388" y="3525779"/>
            <a:chExt cx="851038" cy="1206346"/>
          </a:xfrm>
        </p:grpSpPr>
        <p:sp>
          <p:nvSpPr>
            <p:cNvPr id="11" name="Freeform 10">
              <a:extLst>
                <a:ext uri="{FF2B5EF4-FFF2-40B4-BE49-F238E27FC236}">
                  <a16:creationId xmlns:a16="http://schemas.microsoft.com/office/drawing/2014/main" id="{8D089975-E9F3-BDFA-BC85-9C8E5780E069}"/>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3" name="TextBox 11">
              <a:extLst>
                <a:ext uri="{FF2B5EF4-FFF2-40B4-BE49-F238E27FC236}">
                  <a16:creationId xmlns:a16="http://schemas.microsoft.com/office/drawing/2014/main" id="{94502F17-DDD4-B665-E790-198760AF7AC1}"/>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371600" y="1614011"/>
            <a:ext cx="15680199" cy="4431983"/>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200" spc="-105" dirty="0">
                <a:solidFill>
                  <a:srgbClr val="0B3A7F"/>
                </a:solidFill>
                <a:latin typeface="Atkinson Hyperlegible" pitchFamily="2" charset="0"/>
              </a:rPr>
              <a:t>It is common for human patients to have repeated isolation of the same microbial species on different days in different specimen types and in different patient care areas, especially in the hospital setting.</a:t>
            </a:r>
          </a:p>
          <a:p>
            <a:pPr marL="1028700" lvl="1" indent="-571500">
              <a:buFont typeface="Arial" panose="020B0604020202020204" pitchFamily="34" charset="0"/>
              <a:buChar char="•"/>
            </a:pPr>
            <a:r>
              <a:rPr lang="en-US" sz="4000" spc="-105" dirty="0">
                <a:solidFill>
                  <a:srgbClr val="0B3A7F"/>
                </a:solidFill>
                <a:latin typeface="Atkinson Hyperlegible" pitchFamily="2" charset="0"/>
              </a:rPr>
              <a:t>This can also happen in diseased animals, but this is less common.</a:t>
            </a:r>
          </a:p>
          <a:p>
            <a:pPr marL="1028700" lvl="1" indent="-571500">
              <a:buFont typeface="Arial" panose="020B0604020202020204" pitchFamily="34" charset="0"/>
              <a:buChar char="•"/>
            </a:pPr>
            <a:r>
              <a:rPr lang="en-US" sz="4000" spc="-105" dirty="0">
                <a:solidFill>
                  <a:srgbClr val="0B3A7F"/>
                </a:solidFill>
                <a:latin typeface="Atkinson Hyperlegible" pitchFamily="2" charset="0"/>
              </a:rPr>
              <a:t>It would also be rare to have repeated samples from healthy animals, food products, or environmental samples.</a:t>
            </a:r>
          </a:p>
        </p:txBody>
      </p:sp>
      <p:sp>
        <p:nvSpPr>
          <p:cNvPr id="10" name="TextBox 10"/>
          <p:cNvSpPr txBox="1"/>
          <p:nvPr/>
        </p:nvSpPr>
        <p:spPr>
          <a:xfrm>
            <a:off x="1298156" y="156948"/>
            <a:ext cx="16075444" cy="947952"/>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Atkinson Hyperlegible" pitchFamily="2" charset="0"/>
              </a:rPr>
              <a:t>Repeated isolation of the same species</a:t>
            </a:r>
          </a:p>
        </p:txBody>
      </p:sp>
      <p:sp>
        <p:nvSpPr>
          <p:cNvPr id="4" name="TextBox 7">
            <a:extLst>
              <a:ext uri="{FF2B5EF4-FFF2-40B4-BE49-F238E27FC236}">
                <a16:creationId xmlns:a16="http://schemas.microsoft.com/office/drawing/2014/main" id="{5CC90388-52E5-CB4F-32B7-7A09334192D8}"/>
              </a:ext>
            </a:extLst>
          </p:cNvPr>
          <p:cNvSpPr txBox="1"/>
          <p:nvPr/>
        </p:nvSpPr>
        <p:spPr>
          <a:xfrm>
            <a:off x="1371600" y="7487364"/>
            <a:ext cx="15680199" cy="1938992"/>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200" spc="-105" dirty="0">
                <a:solidFill>
                  <a:srgbClr val="0B3A7F"/>
                </a:solidFill>
                <a:latin typeface="Atkinson Hyperlegible" pitchFamily="2" charset="0"/>
              </a:rPr>
              <a:t>People often discuss “duplicate isolates”.  We avoid this term in WHONET since it suggests that the isolates all have identical phenotypes, which often is true, but often it is not true.</a:t>
            </a:r>
            <a:endParaRPr lang="en-US" sz="4000" spc="-105" dirty="0">
              <a:solidFill>
                <a:srgbClr val="0B3A7F"/>
              </a:solidFill>
              <a:latin typeface="Atkinson Hyperlegible" pitchFamily="2" charset="0"/>
            </a:endParaRPr>
          </a:p>
        </p:txBody>
      </p:sp>
      <p:grpSp>
        <p:nvGrpSpPr>
          <p:cNvPr id="5" name="Group 4">
            <a:extLst>
              <a:ext uri="{FF2B5EF4-FFF2-40B4-BE49-F238E27FC236}">
                <a16:creationId xmlns:a16="http://schemas.microsoft.com/office/drawing/2014/main" id="{43D370BF-7088-3F14-89D7-B38C2F4608EF}"/>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AE47D07D-619E-7158-ED31-5607F1F432F9}"/>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4B3089B9-86FC-B91B-BC0C-5B96DF6A0ED4}"/>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55B9FCCE-1949-E02F-378C-7DDBBA0FE94D}"/>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1656E592-42F9-80D9-B7C2-A2A85A265FE8}"/>
              </a:ext>
            </a:extLst>
          </p:cNvPr>
          <p:cNvGrpSpPr/>
          <p:nvPr/>
        </p:nvGrpSpPr>
        <p:grpSpPr>
          <a:xfrm>
            <a:off x="152400" y="1028700"/>
            <a:ext cx="851038" cy="1206346"/>
            <a:chOff x="928388" y="3525779"/>
            <a:chExt cx="851038" cy="1206346"/>
          </a:xfrm>
        </p:grpSpPr>
        <p:sp>
          <p:nvSpPr>
            <p:cNvPr id="16" name="Freeform 10">
              <a:extLst>
                <a:ext uri="{FF2B5EF4-FFF2-40B4-BE49-F238E27FC236}">
                  <a16:creationId xmlns:a16="http://schemas.microsoft.com/office/drawing/2014/main" id="{8D9438CE-AFC8-D6F7-F712-9E9AD9ED7EF4}"/>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7" name="TextBox 11">
              <a:extLst>
                <a:ext uri="{FF2B5EF4-FFF2-40B4-BE49-F238E27FC236}">
                  <a16:creationId xmlns:a16="http://schemas.microsoft.com/office/drawing/2014/main" id="{36B81DD3-FFF0-C7A1-C0E5-1D4858A8A421}"/>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432041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368844" y="2324100"/>
            <a:ext cx="15680199" cy="7448193"/>
          </a:xfrm>
          <a:prstGeom prst="rect">
            <a:avLst/>
          </a:prstGeom>
        </p:spPr>
        <p:txBody>
          <a:bodyPr wrap="square" lIns="0" tIns="0" rIns="0" bIns="0" rtlCol="0" anchor="t">
            <a:spAutoFit/>
          </a:bodyPr>
          <a:lstStyle/>
          <a:p>
            <a:pPr algn="l"/>
            <a:r>
              <a:rPr lang="en-US" sz="4200" spc="-105" dirty="0">
                <a:solidFill>
                  <a:srgbClr val="0B3A7F"/>
                </a:solidFill>
                <a:latin typeface="Atkinson Hyperlegible" pitchFamily="2" charset="0"/>
              </a:rPr>
              <a:t>The resistance characteristics of the repeated isolations may be identical, similar, or very different</a:t>
            </a:r>
          </a:p>
          <a:p>
            <a:pPr marL="1028700" lvl="1" indent="-571500">
              <a:buFont typeface="Arial" panose="020B0604020202020204" pitchFamily="34" charset="0"/>
              <a:buChar char="•"/>
            </a:pPr>
            <a:r>
              <a:rPr lang="en-US" sz="4000" spc="-105" dirty="0">
                <a:solidFill>
                  <a:srgbClr val="0B3A7F"/>
                </a:solidFill>
                <a:latin typeface="Atkinson Hyperlegible" pitchFamily="2" charset="0"/>
              </a:rPr>
              <a:t>Identical:  This suggests that there are repeated isolations of the same microbial clone.</a:t>
            </a:r>
          </a:p>
          <a:p>
            <a:pPr marL="1028700" lvl="1" indent="-571500">
              <a:buFont typeface="Arial" panose="020B0604020202020204" pitchFamily="34" charset="0"/>
              <a:buChar char="•"/>
            </a:pPr>
            <a:r>
              <a:rPr lang="en-US" sz="4000" spc="-105" dirty="0">
                <a:solidFill>
                  <a:srgbClr val="0B3A7F"/>
                </a:solidFill>
                <a:latin typeface="Atkinson Hyperlegible" pitchFamily="2" charset="0"/>
              </a:rPr>
              <a:t>Similar:</a:t>
            </a:r>
          </a:p>
          <a:p>
            <a:pPr marL="1485900" lvl="2" indent="-571500">
              <a:buFont typeface="Arial" panose="020B0604020202020204" pitchFamily="34" charset="0"/>
              <a:buChar char="•"/>
            </a:pPr>
            <a:r>
              <a:rPr lang="en-US" sz="4000" spc="-105" dirty="0">
                <a:solidFill>
                  <a:srgbClr val="0B3A7F"/>
                </a:solidFill>
                <a:latin typeface="Atkinson Hyperlegible" pitchFamily="2" charset="0"/>
              </a:rPr>
              <a:t>This could imply that there are repeated isolations of the same clone, but with small issues of test reproducibility</a:t>
            </a:r>
          </a:p>
          <a:p>
            <a:pPr marL="1485900" lvl="2" indent="-571500">
              <a:buFont typeface="Arial" panose="020B0604020202020204" pitchFamily="34" charset="0"/>
              <a:buChar char="•"/>
            </a:pPr>
            <a:r>
              <a:rPr lang="en-US" sz="4000" spc="-105" dirty="0">
                <a:solidFill>
                  <a:srgbClr val="0B3A7F"/>
                </a:solidFill>
                <a:latin typeface="Atkinson Hyperlegible" pitchFamily="2" charset="0"/>
              </a:rPr>
              <a:t>It could also imply that the clones are genetically related but with some mutations which distinguish them.</a:t>
            </a:r>
          </a:p>
          <a:p>
            <a:pPr marL="1028700" lvl="1" indent="-571500">
              <a:buFont typeface="Arial" panose="020B0604020202020204" pitchFamily="34" charset="0"/>
              <a:buChar char="•"/>
            </a:pPr>
            <a:r>
              <a:rPr lang="en-US" sz="4000" spc="-105" dirty="0">
                <a:solidFill>
                  <a:srgbClr val="0B3A7F"/>
                </a:solidFill>
                <a:latin typeface="Atkinson Hyperlegible" pitchFamily="2" charset="0"/>
              </a:rPr>
              <a:t>Very different:  This would generally imply that the patient is infected with genetically distinct strains, though multiple  mutations could also be an explanation.</a:t>
            </a:r>
          </a:p>
        </p:txBody>
      </p:sp>
      <p:sp>
        <p:nvSpPr>
          <p:cNvPr id="10" name="TextBox 10"/>
          <p:cNvSpPr txBox="1"/>
          <p:nvPr/>
        </p:nvSpPr>
        <p:spPr>
          <a:xfrm>
            <a:off x="1295400" y="156948"/>
            <a:ext cx="16075444" cy="1895904"/>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Atkinson Hyperlegible" pitchFamily="2" charset="0"/>
              </a:rPr>
              <a:t>Resistance characteristics of the repeated isolations</a:t>
            </a:r>
          </a:p>
        </p:txBody>
      </p:sp>
      <p:grpSp>
        <p:nvGrpSpPr>
          <p:cNvPr id="4" name="Group 3">
            <a:extLst>
              <a:ext uri="{FF2B5EF4-FFF2-40B4-BE49-F238E27FC236}">
                <a16:creationId xmlns:a16="http://schemas.microsoft.com/office/drawing/2014/main" id="{08185961-2D5B-682A-2581-D9683E244139}"/>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EB440AC1-9865-657B-CC8D-B9C4AC526CFF}"/>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A0D06FD5-B109-9E22-3771-E9B0EB97E2E4}"/>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8" name="TextBox 5">
              <a:extLst>
                <a:ext uri="{FF2B5EF4-FFF2-40B4-BE49-F238E27FC236}">
                  <a16:creationId xmlns:a16="http://schemas.microsoft.com/office/drawing/2014/main" id="{711E57E9-74C6-FFB4-9B41-5292833CDF4D}"/>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C5531EC2-B2AC-CD7D-743B-C87E85D41377}"/>
              </a:ext>
            </a:extLst>
          </p:cNvPr>
          <p:cNvGrpSpPr/>
          <p:nvPr/>
        </p:nvGrpSpPr>
        <p:grpSpPr>
          <a:xfrm>
            <a:off x="152400" y="1028700"/>
            <a:ext cx="851038" cy="1206346"/>
            <a:chOff x="928388" y="3525779"/>
            <a:chExt cx="851038" cy="1206346"/>
          </a:xfrm>
        </p:grpSpPr>
        <p:sp>
          <p:nvSpPr>
            <p:cNvPr id="15" name="Freeform 10">
              <a:extLst>
                <a:ext uri="{FF2B5EF4-FFF2-40B4-BE49-F238E27FC236}">
                  <a16:creationId xmlns:a16="http://schemas.microsoft.com/office/drawing/2014/main" id="{F8FB146D-ED2F-546D-CD74-3C2956082335}"/>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6" name="TextBox 11">
              <a:extLst>
                <a:ext uri="{FF2B5EF4-FFF2-40B4-BE49-F238E27FC236}">
                  <a16:creationId xmlns:a16="http://schemas.microsoft.com/office/drawing/2014/main" id="{0312E879-913A-2C79-489E-9DF40C1A56C8}"/>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3811045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144378" y="1570860"/>
            <a:ext cx="16382999" cy="4555093"/>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000" spc="-105" dirty="0">
                <a:solidFill>
                  <a:srgbClr val="0B3A7F"/>
                </a:solidFill>
                <a:latin typeface="Atkinson Hyperlegible" pitchFamily="2" charset="0"/>
              </a:rPr>
              <a:t>WHONET offers three approaches for the handling of repeated isolations</a:t>
            </a:r>
          </a:p>
          <a:p>
            <a:pPr marL="1028700" lvl="1" indent="-571500">
              <a:buFont typeface="Arial" panose="020B0604020202020204" pitchFamily="34" charset="0"/>
              <a:buChar char="•"/>
            </a:pPr>
            <a:r>
              <a:rPr lang="en-US" sz="3600" spc="-105" dirty="0">
                <a:solidFill>
                  <a:srgbClr val="0B3A7F"/>
                </a:solidFill>
                <a:latin typeface="Atkinson Hyperlegible" pitchFamily="2" charset="0"/>
              </a:rPr>
              <a:t>By isolate:  all isolates are considered equally in the analysis</a:t>
            </a:r>
          </a:p>
          <a:p>
            <a:pPr marL="1028700" lvl="1" indent="-571500">
              <a:buFont typeface="Arial" panose="020B0604020202020204" pitchFamily="34" charset="0"/>
              <a:buChar char="•"/>
            </a:pPr>
            <a:r>
              <a:rPr lang="en-US" sz="3600" spc="-105" dirty="0">
                <a:solidFill>
                  <a:srgbClr val="0B3A7F"/>
                </a:solidFill>
                <a:latin typeface="Atkinson Hyperlegible" pitchFamily="2" charset="0"/>
              </a:rPr>
              <a:t>By patient:  each patient is counted once in the analysis</a:t>
            </a:r>
          </a:p>
          <a:p>
            <a:pPr marL="1485900" lvl="2" indent="-571500">
              <a:buFont typeface="Arial" panose="020B0604020202020204" pitchFamily="34" charset="0"/>
              <a:buChar char="•"/>
            </a:pPr>
            <a:r>
              <a:rPr lang="en-US" sz="3600" spc="-105" dirty="0">
                <a:solidFill>
                  <a:srgbClr val="0B3A7F"/>
                </a:solidFill>
                <a:latin typeface="Atkinson Hyperlegible" pitchFamily="2" charset="0"/>
              </a:rPr>
              <a:t>WHONET offers several ways to do this.</a:t>
            </a:r>
          </a:p>
          <a:p>
            <a:pPr marL="1028700" lvl="1" indent="-571500">
              <a:buFont typeface="Arial" panose="020B0604020202020204" pitchFamily="34" charset="0"/>
              <a:buChar char="•"/>
            </a:pPr>
            <a:r>
              <a:rPr lang="en-US" sz="3600" spc="-105" dirty="0">
                <a:solidFill>
                  <a:srgbClr val="0B3A7F"/>
                </a:solidFill>
                <a:latin typeface="Atkinson Hyperlegible" pitchFamily="2" charset="0"/>
              </a:rPr>
              <a:t>By “episode” of infection:  WHONET uses two approaches for defining an episode</a:t>
            </a:r>
          </a:p>
          <a:p>
            <a:pPr marL="1485900" lvl="2" indent="-571500">
              <a:buFont typeface="Arial" panose="020B0604020202020204" pitchFamily="34" charset="0"/>
              <a:buChar char="•"/>
            </a:pPr>
            <a:r>
              <a:rPr lang="en-US" sz="3600" spc="-105" dirty="0">
                <a:solidFill>
                  <a:srgbClr val="0B3A7F"/>
                </a:solidFill>
                <a:latin typeface="Atkinson Hyperlegible" pitchFamily="2" charset="0"/>
              </a:rPr>
              <a:t>Time interval between isolates</a:t>
            </a:r>
          </a:p>
          <a:p>
            <a:pPr marL="1485900" lvl="2" indent="-571500">
              <a:buFont typeface="Arial" panose="020B0604020202020204" pitchFamily="34" charset="0"/>
              <a:buChar char="•"/>
            </a:pPr>
            <a:r>
              <a:rPr lang="en-US" sz="3600" spc="-105" dirty="0">
                <a:solidFill>
                  <a:srgbClr val="0B3A7F"/>
                </a:solidFill>
                <a:latin typeface="Atkinson Hyperlegible" pitchFamily="2" charset="0"/>
              </a:rPr>
              <a:t>Resistance characteristics of the isolates</a:t>
            </a:r>
          </a:p>
          <a:p>
            <a:pPr marL="571500" indent="-571500">
              <a:buFont typeface="Arial" panose="020B0604020202020204" pitchFamily="34" charset="0"/>
              <a:buChar char="•"/>
            </a:pPr>
            <a:endParaRPr lang="en-US" sz="4000" spc="-105" dirty="0">
              <a:solidFill>
                <a:srgbClr val="0B3A7F"/>
              </a:solidFill>
              <a:latin typeface="Atkinson Hyperlegible" pitchFamily="2" charset="0"/>
            </a:endParaRPr>
          </a:p>
        </p:txBody>
      </p:sp>
      <p:sp>
        <p:nvSpPr>
          <p:cNvPr id="10" name="TextBox 10"/>
          <p:cNvSpPr txBox="1"/>
          <p:nvPr/>
        </p:nvSpPr>
        <p:spPr>
          <a:xfrm>
            <a:off x="1298156" y="309348"/>
            <a:ext cx="16075444" cy="947952"/>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Atkinson Hyperlegible" pitchFamily="2" charset="0"/>
              </a:rPr>
              <a:t>Management of repeat results</a:t>
            </a:r>
          </a:p>
        </p:txBody>
      </p:sp>
      <p:grpSp>
        <p:nvGrpSpPr>
          <p:cNvPr id="4" name="Group 3">
            <a:extLst>
              <a:ext uri="{FF2B5EF4-FFF2-40B4-BE49-F238E27FC236}">
                <a16:creationId xmlns:a16="http://schemas.microsoft.com/office/drawing/2014/main" id="{F54BDC3D-F0EB-B993-C8A9-F8DDB4057626}"/>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41B42C51-EF6E-786F-FDFC-4C5A7360D868}"/>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E899FEFF-85A1-4BDA-F867-69FECBC31326}"/>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8" name="TextBox 5">
              <a:extLst>
                <a:ext uri="{FF2B5EF4-FFF2-40B4-BE49-F238E27FC236}">
                  <a16:creationId xmlns:a16="http://schemas.microsoft.com/office/drawing/2014/main" id="{CFC7294B-849E-E762-7F7B-10E851BEDBBB}"/>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DE5D9777-E837-4524-96E5-B4A08037EC45}"/>
              </a:ext>
            </a:extLst>
          </p:cNvPr>
          <p:cNvGrpSpPr/>
          <p:nvPr/>
        </p:nvGrpSpPr>
        <p:grpSpPr>
          <a:xfrm>
            <a:off x="152400" y="1028700"/>
            <a:ext cx="851038" cy="1206346"/>
            <a:chOff x="928388" y="3525779"/>
            <a:chExt cx="851038" cy="1206346"/>
          </a:xfrm>
        </p:grpSpPr>
        <p:sp>
          <p:nvSpPr>
            <p:cNvPr id="15" name="Freeform 10">
              <a:extLst>
                <a:ext uri="{FF2B5EF4-FFF2-40B4-BE49-F238E27FC236}">
                  <a16:creationId xmlns:a16="http://schemas.microsoft.com/office/drawing/2014/main" id="{1768883D-F760-DBD0-69B1-315F01E55E3A}"/>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6" name="TextBox 11">
              <a:extLst>
                <a:ext uri="{FF2B5EF4-FFF2-40B4-BE49-F238E27FC236}">
                  <a16:creationId xmlns:a16="http://schemas.microsoft.com/office/drawing/2014/main" id="{16089C26-DDBA-C330-6D87-04A0DB422FA0}"/>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pic>
        <p:nvPicPr>
          <p:cNvPr id="18" name="Picture 17">
            <a:extLst>
              <a:ext uri="{FF2B5EF4-FFF2-40B4-BE49-F238E27FC236}">
                <a16:creationId xmlns:a16="http://schemas.microsoft.com/office/drawing/2014/main" id="{09FD2D30-F7F6-913C-E606-DFFB9AE2E07E}"/>
              </a:ext>
            </a:extLst>
          </p:cNvPr>
          <p:cNvPicPr>
            <a:picLocks noChangeAspect="1"/>
          </p:cNvPicPr>
          <p:nvPr/>
        </p:nvPicPr>
        <p:blipFill>
          <a:blip r:embed="rId4"/>
          <a:stretch>
            <a:fillRect/>
          </a:stretch>
        </p:blipFill>
        <p:spPr>
          <a:xfrm>
            <a:off x="4724400" y="6819900"/>
            <a:ext cx="7481455" cy="3228655"/>
          </a:xfrm>
          <a:prstGeom prst="rect">
            <a:avLst/>
          </a:prstGeom>
        </p:spPr>
      </p:pic>
    </p:spTree>
    <p:extLst>
      <p:ext uri="{BB962C8B-B14F-4D97-AF65-F5344CB8AC3E}">
        <p14:creationId xmlns:p14="http://schemas.microsoft.com/office/powerpoint/2010/main" val="3827190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1298155" y="-382664"/>
            <a:ext cx="14789865" cy="1467197"/>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Option – By isolate</a:t>
            </a:r>
          </a:p>
        </p:txBody>
      </p:sp>
      <p:sp>
        <p:nvSpPr>
          <p:cNvPr id="4" name="TextBox 3">
            <a:extLst>
              <a:ext uri="{FF2B5EF4-FFF2-40B4-BE49-F238E27FC236}">
                <a16:creationId xmlns:a16="http://schemas.microsoft.com/office/drawing/2014/main" id="{007DFAE9-4ADA-10B9-012A-48CC913516C5}"/>
              </a:ext>
            </a:extLst>
          </p:cNvPr>
          <p:cNvSpPr txBox="1"/>
          <p:nvPr/>
        </p:nvSpPr>
        <p:spPr>
          <a:xfrm>
            <a:off x="11658600" y="1485900"/>
            <a:ext cx="5784607" cy="6843540"/>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Atkinson Hyperlegible" pitchFamily="2" charset="0"/>
              </a:rPr>
              <a:t>Advantages</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Valuable for documenting the workload of the laboratory.</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Valuable for identification of priority strains and rare resistance,</a:t>
            </a:r>
          </a:p>
          <a:p>
            <a:pPr algn="l">
              <a:lnSpc>
                <a:spcPts val="4936"/>
              </a:lnSpc>
            </a:pPr>
            <a:endParaRPr lang="en-US" sz="2400" b="1" spc="-7" dirty="0">
              <a:solidFill>
                <a:srgbClr val="0B3A7F"/>
              </a:solidFill>
              <a:latin typeface="Atkinson Hyperlegible" pitchFamily="2" charset="0"/>
            </a:endParaRPr>
          </a:p>
          <a:p>
            <a:pPr algn="l">
              <a:lnSpc>
                <a:spcPts val="4936"/>
              </a:lnSpc>
            </a:pPr>
            <a:r>
              <a:rPr lang="en-US" sz="2400" b="1" spc="-7" dirty="0">
                <a:solidFill>
                  <a:srgbClr val="0B3A7F"/>
                </a:solidFill>
                <a:latin typeface="Atkinson Hyperlegible" pitchFamily="2" charset="0"/>
              </a:rPr>
              <a:t>Disadvantages</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Usually overestimates %Resistance since patients with many repeat isolates often have greater resistance.</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Not appropriate for cluster detection.</a:t>
            </a:r>
            <a:endParaRPr lang="en-US" sz="2800" spc="-7" dirty="0">
              <a:solidFill>
                <a:srgbClr val="0B3A7F"/>
              </a:solidFill>
              <a:latin typeface="Atkinson Hyperlegible" pitchFamily="2" charset="0"/>
            </a:endParaRPr>
          </a:p>
        </p:txBody>
      </p:sp>
      <p:grpSp>
        <p:nvGrpSpPr>
          <p:cNvPr id="5" name="Group 4">
            <a:extLst>
              <a:ext uri="{FF2B5EF4-FFF2-40B4-BE49-F238E27FC236}">
                <a16:creationId xmlns:a16="http://schemas.microsoft.com/office/drawing/2014/main" id="{424942A1-8C38-1736-0BC9-C650D8B24C01}"/>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554AF284-F0B6-7780-4818-17DBF2B0F9EA}"/>
                </a:ext>
              </a:extLst>
            </p:cNvPr>
            <p:cNvGrpSpPr/>
            <p:nvPr/>
          </p:nvGrpSpPr>
          <p:grpSpPr>
            <a:xfrm>
              <a:off x="165100" y="146538"/>
              <a:ext cx="882162" cy="882162"/>
              <a:chOff x="133613" y="0"/>
              <a:chExt cx="6350000" cy="6350000"/>
            </a:xfrm>
          </p:grpSpPr>
          <p:sp>
            <p:nvSpPr>
              <p:cNvPr id="8" name="Freeform 3">
                <a:extLst>
                  <a:ext uri="{FF2B5EF4-FFF2-40B4-BE49-F238E27FC236}">
                    <a16:creationId xmlns:a16="http://schemas.microsoft.com/office/drawing/2014/main" id="{773E29C8-177C-A85C-0435-CECF9C6C5539}"/>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7" name="TextBox 5">
              <a:extLst>
                <a:ext uri="{FF2B5EF4-FFF2-40B4-BE49-F238E27FC236}">
                  <a16:creationId xmlns:a16="http://schemas.microsoft.com/office/drawing/2014/main" id="{17094F64-8705-CE4D-F9C6-C6204E5ED215}"/>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9" name="Group 8">
            <a:extLst>
              <a:ext uri="{FF2B5EF4-FFF2-40B4-BE49-F238E27FC236}">
                <a16:creationId xmlns:a16="http://schemas.microsoft.com/office/drawing/2014/main" id="{0550E6BA-9DCE-0F11-E366-5CB851CB8E49}"/>
              </a:ext>
            </a:extLst>
          </p:cNvPr>
          <p:cNvGrpSpPr/>
          <p:nvPr/>
        </p:nvGrpSpPr>
        <p:grpSpPr>
          <a:xfrm>
            <a:off x="152400" y="1028700"/>
            <a:ext cx="851038" cy="1206346"/>
            <a:chOff x="928388" y="3525779"/>
            <a:chExt cx="851038" cy="1206346"/>
          </a:xfrm>
        </p:grpSpPr>
        <p:sp>
          <p:nvSpPr>
            <p:cNvPr id="10" name="Freeform 10">
              <a:extLst>
                <a:ext uri="{FF2B5EF4-FFF2-40B4-BE49-F238E27FC236}">
                  <a16:creationId xmlns:a16="http://schemas.microsoft.com/office/drawing/2014/main" id="{F16E21ED-E371-CB26-E735-60B1CD0DA17E}"/>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BDBCF2E1-4987-765C-8466-07EFD900B1DB}"/>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pic>
        <p:nvPicPr>
          <p:cNvPr id="14" name="Picture 13">
            <a:extLst>
              <a:ext uri="{FF2B5EF4-FFF2-40B4-BE49-F238E27FC236}">
                <a16:creationId xmlns:a16="http://schemas.microsoft.com/office/drawing/2014/main" id="{B1D392DC-6BDC-542B-104A-C222F6BC80CE}"/>
              </a:ext>
            </a:extLst>
          </p:cNvPr>
          <p:cNvPicPr>
            <a:picLocks noChangeAspect="1"/>
          </p:cNvPicPr>
          <p:nvPr/>
        </p:nvPicPr>
        <p:blipFill>
          <a:blip r:embed="rId4"/>
          <a:stretch>
            <a:fillRect/>
          </a:stretch>
        </p:blipFill>
        <p:spPr>
          <a:xfrm>
            <a:off x="2126673" y="1714500"/>
            <a:ext cx="7481455" cy="3228655"/>
          </a:xfrm>
          <a:prstGeom prst="rect">
            <a:avLst/>
          </a:prstGeom>
        </p:spPr>
      </p:pic>
    </p:spTree>
    <p:extLst>
      <p:ext uri="{BB962C8B-B14F-4D97-AF65-F5344CB8AC3E}">
        <p14:creationId xmlns:p14="http://schemas.microsoft.com/office/powerpoint/2010/main" val="1633994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Option – By patient</a:t>
            </a:r>
          </a:p>
        </p:txBody>
      </p:sp>
      <p:sp>
        <p:nvSpPr>
          <p:cNvPr id="4" name="TextBox 3">
            <a:extLst>
              <a:ext uri="{FF2B5EF4-FFF2-40B4-BE49-F238E27FC236}">
                <a16:creationId xmlns:a16="http://schemas.microsoft.com/office/drawing/2014/main" id="{D738E522-5F9F-C038-A385-B4B485B32F1E}"/>
              </a:ext>
            </a:extLst>
          </p:cNvPr>
          <p:cNvSpPr txBox="1"/>
          <p:nvPr/>
        </p:nvSpPr>
        <p:spPr>
          <a:xfrm>
            <a:off x="12579593" y="1190313"/>
            <a:ext cx="5784607" cy="7471917"/>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Atkinson Hyperlegible" pitchFamily="2" charset="0"/>
              </a:rPr>
              <a:t>Advantages</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Decreases bias in estimates of resistance rates</a:t>
            </a:r>
          </a:p>
          <a:p>
            <a:pPr marL="914400" lvl="1" indent="-457200">
              <a:lnSpc>
                <a:spcPts val="4936"/>
              </a:lnSpc>
              <a:buFont typeface="Arial" panose="020B0604020202020204" pitchFamily="34" charset="0"/>
              <a:buChar char="•"/>
            </a:pPr>
            <a:r>
              <a:rPr lang="en-US" sz="2400" spc="-7" dirty="0">
                <a:solidFill>
                  <a:srgbClr val="0B3A7F"/>
                </a:solidFill>
                <a:latin typeface="Atkinson Hyperlegible" pitchFamily="2" charset="0"/>
              </a:rPr>
              <a:t>Important for development of treatment guidelines</a:t>
            </a:r>
          </a:p>
          <a:p>
            <a:pPr marL="914400" lvl="1" indent="-457200">
              <a:lnSpc>
                <a:spcPts val="4936"/>
              </a:lnSpc>
              <a:buFont typeface="Arial" panose="020B0604020202020204" pitchFamily="34" charset="0"/>
              <a:buChar char="•"/>
            </a:pPr>
            <a:r>
              <a:rPr lang="en-US" sz="2400" spc="-7" dirty="0">
                <a:solidFill>
                  <a:srgbClr val="0B3A7F"/>
                </a:solidFill>
                <a:latin typeface="Atkinson Hyperlegible" pitchFamily="2" charset="0"/>
              </a:rPr>
              <a:t>Important for monitoring of trends</a:t>
            </a:r>
          </a:p>
          <a:p>
            <a:pPr marL="914400" lvl="1" indent="-457200">
              <a:lnSpc>
                <a:spcPts val="4936"/>
              </a:lnSpc>
              <a:buFont typeface="Arial" panose="020B0604020202020204" pitchFamily="34" charset="0"/>
              <a:buChar char="•"/>
            </a:pPr>
            <a:endParaRPr lang="en-US" sz="2400" spc="-7" dirty="0">
              <a:solidFill>
                <a:srgbClr val="0B3A7F"/>
              </a:solidFill>
              <a:latin typeface="Atkinson Hyperlegible" pitchFamily="2" charset="0"/>
            </a:endParaRPr>
          </a:p>
          <a:p>
            <a:pPr algn="l">
              <a:lnSpc>
                <a:spcPts val="4936"/>
              </a:lnSpc>
            </a:pPr>
            <a:r>
              <a:rPr lang="en-US" sz="2400" b="1" spc="-7" dirty="0">
                <a:solidFill>
                  <a:srgbClr val="0B3A7F"/>
                </a:solidFill>
                <a:latin typeface="Atkinson Hyperlegible" pitchFamily="2" charset="0"/>
              </a:rPr>
              <a:t>Disadvantages</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Needs a reliable patient identifier, which is not always available.</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Interesting strains might be excluded from the analysis.</a:t>
            </a:r>
          </a:p>
        </p:txBody>
      </p:sp>
      <p:sp>
        <p:nvSpPr>
          <p:cNvPr id="7" name="TextBox 6">
            <a:extLst>
              <a:ext uri="{FF2B5EF4-FFF2-40B4-BE49-F238E27FC236}">
                <a16:creationId xmlns:a16="http://schemas.microsoft.com/office/drawing/2014/main" id="{7A160E31-EDBB-CAFD-DD27-398337567D21}"/>
              </a:ext>
            </a:extLst>
          </p:cNvPr>
          <p:cNvSpPr txBox="1"/>
          <p:nvPr/>
        </p:nvSpPr>
        <p:spPr>
          <a:xfrm>
            <a:off x="533400" y="7124700"/>
            <a:ext cx="11430000" cy="2430217"/>
          </a:xfrm>
          <a:prstGeom prst="rect">
            <a:avLst/>
          </a:prstGeom>
        </p:spPr>
        <p:txBody>
          <a:bodyPr wrap="square" lIns="0" tIns="0" rIns="0" bIns="0" rtlCol="0" anchor="t">
            <a:spAutoFit/>
          </a:bodyPr>
          <a:lstStyle/>
          <a:p>
            <a:pPr marL="342900" indent="-342900">
              <a:lnSpc>
                <a:spcPts val="4936"/>
              </a:lnSpc>
              <a:buFont typeface="Arial" panose="020B0604020202020204" pitchFamily="34" charset="0"/>
              <a:buChar char="•"/>
            </a:pPr>
            <a:r>
              <a:rPr lang="en-US" sz="2000" b="1" u="sng" spc="-7" dirty="0">
                <a:solidFill>
                  <a:srgbClr val="0B3A7F"/>
                </a:solidFill>
                <a:latin typeface="Atkinson Hyperlegible" pitchFamily="2" charset="0"/>
              </a:rPr>
              <a:t>First isolate only</a:t>
            </a:r>
            <a:r>
              <a:rPr lang="en-US" sz="2000" spc="-7" dirty="0">
                <a:solidFill>
                  <a:srgbClr val="0B3A7F"/>
                </a:solidFill>
                <a:latin typeface="Atkinson Hyperlegible" pitchFamily="2" charset="0"/>
              </a:rPr>
              <a:t>.  Recommended when the analysis does not address antimicrobial resistance.  Example:  How many isolates of </a:t>
            </a:r>
            <a:r>
              <a:rPr lang="en-US" sz="2000" i="1" spc="-7" dirty="0">
                <a:solidFill>
                  <a:srgbClr val="0B3A7F"/>
                </a:solidFill>
                <a:latin typeface="Atkinson Hyperlegible" pitchFamily="2" charset="0"/>
              </a:rPr>
              <a:t>Escherichia coli</a:t>
            </a:r>
            <a:r>
              <a:rPr lang="en-US" sz="2000" spc="-7" dirty="0">
                <a:solidFill>
                  <a:srgbClr val="0B3A7F"/>
                </a:solidFill>
                <a:latin typeface="Atkinson Hyperlegible" pitchFamily="2" charset="0"/>
              </a:rPr>
              <a:t> are in the database?</a:t>
            </a:r>
            <a:endParaRPr lang="en-US" sz="2400" spc="-7" dirty="0">
              <a:solidFill>
                <a:srgbClr val="0B3A7F"/>
              </a:solidFill>
              <a:latin typeface="Atkinson Hyperlegible" pitchFamily="2" charset="0"/>
            </a:endParaRPr>
          </a:p>
          <a:p>
            <a:pPr marL="342900" indent="-342900" algn="l">
              <a:lnSpc>
                <a:spcPts val="4936"/>
              </a:lnSpc>
              <a:buFont typeface="Arial" panose="020B0604020202020204" pitchFamily="34" charset="0"/>
              <a:buChar char="•"/>
            </a:pPr>
            <a:r>
              <a:rPr lang="en-US" sz="2000" b="1" u="sng" spc="-7" dirty="0">
                <a:solidFill>
                  <a:srgbClr val="0B3A7F"/>
                </a:solidFill>
                <a:latin typeface="Atkinson Hyperlegible" pitchFamily="2" charset="0"/>
              </a:rPr>
              <a:t>First isolate with antibiotic results</a:t>
            </a:r>
            <a:r>
              <a:rPr lang="en-US" sz="2000" spc="-7" dirty="0">
                <a:solidFill>
                  <a:srgbClr val="0B3A7F"/>
                </a:solidFill>
                <a:latin typeface="Atkinson Hyperlegible" pitchFamily="2" charset="0"/>
              </a:rPr>
              <a:t>. Recommended for studies of antimicrobial resistance.  Example:  What is the percentage of patients with </a:t>
            </a:r>
            <a:r>
              <a:rPr lang="en-US" sz="2000" i="1" spc="-7" dirty="0">
                <a:solidFill>
                  <a:srgbClr val="0B3A7F"/>
                </a:solidFill>
                <a:latin typeface="Atkinson Hyperlegible" pitchFamily="2" charset="0"/>
              </a:rPr>
              <a:t>Escherichia coli </a:t>
            </a:r>
            <a:r>
              <a:rPr lang="en-US" sz="2000" spc="-7" dirty="0">
                <a:solidFill>
                  <a:srgbClr val="0B3A7F"/>
                </a:solidFill>
                <a:latin typeface="Atkinson Hyperlegible" pitchFamily="2" charset="0"/>
              </a:rPr>
              <a:t>resistant to ampicillin.</a:t>
            </a:r>
          </a:p>
        </p:txBody>
      </p:sp>
      <p:grpSp>
        <p:nvGrpSpPr>
          <p:cNvPr id="5" name="Group 4">
            <a:extLst>
              <a:ext uri="{FF2B5EF4-FFF2-40B4-BE49-F238E27FC236}">
                <a16:creationId xmlns:a16="http://schemas.microsoft.com/office/drawing/2014/main" id="{00043CA2-E907-F0A7-31EB-734529A2D561}"/>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756DBC26-62B2-7445-B7FF-6C02DD31AE91}"/>
                </a:ext>
              </a:extLst>
            </p:cNvPr>
            <p:cNvGrpSpPr/>
            <p:nvPr/>
          </p:nvGrpSpPr>
          <p:grpSpPr>
            <a:xfrm>
              <a:off x="165100" y="146538"/>
              <a:ext cx="882162" cy="882162"/>
              <a:chOff x="133613" y="0"/>
              <a:chExt cx="6350000" cy="6350000"/>
            </a:xfrm>
          </p:grpSpPr>
          <p:sp>
            <p:nvSpPr>
              <p:cNvPr id="10" name="Freeform 3">
                <a:extLst>
                  <a:ext uri="{FF2B5EF4-FFF2-40B4-BE49-F238E27FC236}">
                    <a16:creationId xmlns:a16="http://schemas.microsoft.com/office/drawing/2014/main" id="{785F9C02-2205-F298-2710-A3179FE7F336}"/>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C931DC14-A1E1-4234-125B-465342E9817B}"/>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1" name="Group 10">
            <a:extLst>
              <a:ext uri="{FF2B5EF4-FFF2-40B4-BE49-F238E27FC236}">
                <a16:creationId xmlns:a16="http://schemas.microsoft.com/office/drawing/2014/main" id="{52177F9E-28BE-121C-F918-003AB1CC7306}"/>
              </a:ext>
            </a:extLst>
          </p:cNvPr>
          <p:cNvGrpSpPr/>
          <p:nvPr/>
        </p:nvGrpSpPr>
        <p:grpSpPr>
          <a:xfrm>
            <a:off x="152400" y="1028700"/>
            <a:ext cx="851038" cy="1206346"/>
            <a:chOff x="928388" y="3525779"/>
            <a:chExt cx="851038" cy="1206346"/>
          </a:xfrm>
        </p:grpSpPr>
        <p:sp>
          <p:nvSpPr>
            <p:cNvPr id="12" name="Freeform 10">
              <a:extLst>
                <a:ext uri="{FF2B5EF4-FFF2-40B4-BE49-F238E27FC236}">
                  <a16:creationId xmlns:a16="http://schemas.microsoft.com/office/drawing/2014/main" id="{4F63F527-34CC-4968-4912-4A37521840B8}"/>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5" name="TextBox 11">
              <a:extLst>
                <a:ext uri="{FF2B5EF4-FFF2-40B4-BE49-F238E27FC236}">
                  <a16:creationId xmlns:a16="http://schemas.microsoft.com/office/drawing/2014/main" id="{D7AAADBA-1880-5EB8-BA76-176F5DE5B942}"/>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pic>
        <p:nvPicPr>
          <p:cNvPr id="17" name="Picture 16">
            <a:extLst>
              <a:ext uri="{FF2B5EF4-FFF2-40B4-BE49-F238E27FC236}">
                <a16:creationId xmlns:a16="http://schemas.microsoft.com/office/drawing/2014/main" id="{B959D68B-B2A6-FA22-9D47-F62C13926BBA}"/>
              </a:ext>
            </a:extLst>
          </p:cNvPr>
          <p:cNvPicPr>
            <a:picLocks noChangeAspect="1"/>
          </p:cNvPicPr>
          <p:nvPr/>
        </p:nvPicPr>
        <p:blipFill>
          <a:blip r:embed="rId4"/>
          <a:stretch>
            <a:fillRect/>
          </a:stretch>
        </p:blipFill>
        <p:spPr>
          <a:xfrm>
            <a:off x="2362200" y="1200680"/>
            <a:ext cx="5945077" cy="5492599"/>
          </a:xfrm>
          <a:prstGeom prst="rect">
            <a:avLst/>
          </a:prstGeom>
        </p:spPr>
      </p:pic>
      <p:sp>
        <p:nvSpPr>
          <p:cNvPr id="22" name="Rectangle: Rounded Corners 21">
            <a:extLst>
              <a:ext uri="{FF2B5EF4-FFF2-40B4-BE49-F238E27FC236}">
                <a16:creationId xmlns:a16="http://schemas.microsoft.com/office/drawing/2014/main" id="{86CF40BD-8B1D-A43A-D08C-840A512AD6EA}"/>
              </a:ext>
            </a:extLst>
          </p:cNvPr>
          <p:cNvSpPr/>
          <p:nvPr/>
        </p:nvSpPr>
        <p:spPr>
          <a:xfrm>
            <a:off x="2068485" y="3583292"/>
            <a:ext cx="6313515" cy="323983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3" name="Rectangle: Rounded Corners 22">
            <a:extLst>
              <a:ext uri="{FF2B5EF4-FFF2-40B4-BE49-F238E27FC236}">
                <a16:creationId xmlns:a16="http://schemas.microsoft.com/office/drawing/2014/main" id="{C96576CE-8A3C-D8E7-E099-8F2DDAAA6006}"/>
              </a:ext>
            </a:extLst>
          </p:cNvPr>
          <p:cNvSpPr/>
          <p:nvPr/>
        </p:nvSpPr>
        <p:spPr>
          <a:xfrm>
            <a:off x="2133600" y="2504240"/>
            <a:ext cx="2434133"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371600" y="2324100"/>
            <a:ext cx="15680199" cy="7386638"/>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000" spc="-105" dirty="0">
                <a:solidFill>
                  <a:srgbClr val="0B3A7F"/>
                </a:solidFill>
                <a:latin typeface="Atkinson Hyperlegible" pitchFamily="2" charset="0"/>
              </a:rPr>
              <a:t>A table with the annual aggregate statistics on antimicrobial resistance is often referred to as an </a:t>
            </a:r>
            <a:r>
              <a:rPr lang="en-US" sz="4000" b="1" u="sng" spc="-105" dirty="0">
                <a:solidFill>
                  <a:srgbClr val="0B3A7F"/>
                </a:solidFill>
                <a:latin typeface="Atkinson Hyperlegible" pitchFamily="2" charset="0"/>
              </a:rPr>
              <a:t>antibiogram</a:t>
            </a:r>
            <a:r>
              <a:rPr lang="en-US" sz="4000" spc="-105" dirty="0">
                <a:solidFill>
                  <a:srgbClr val="0B3A7F"/>
                </a:solidFill>
                <a:latin typeface="Atkinson Hyperlegible" pitchFamily="2" charset="0"/>
              </a:rPr>
              <a:t>.</a:t>
            </a:r>
          </a:p>
          <a:p>
            <a:pPr marL="571500" indent="-571500" algn="l">
              <a:buFont typeface="Arial" panose="020B0604020202020204" pitchFamily="34" charset="0"/>
              <a:buChar char="•"/>
            </a:pPr>
            <a:r>
              <a:rPr lang="en-US" sz="4000" spc="-105" dirty="0">
                <a:solidFill>
                  <a:srgbClr val="0B3A7F"/>
                </a:solidFill>
                <a:latin typeface="Atkinson Hyperlegible" pitchFamily="2" charset="0"/>
              </a:rPr>
              <a:t>A common use of antibiograms is to guide recommendations for empiric therapy for patients who do not yet have any microbiological results.</a:t>
            </a:r>
          </a:p>
          <a:p>
            <a:pPr marL="571500" indent="-571500" algn="l">
              <a:buFont typeface="Arial" panose="020B0604020202020204" pitchFamily="34" charset="0"/>
              <a:buChar char="•"/>
            </a:pPr>
            <a:r>
              <a:rPr lang="en-US" sz="4000" spc="-105" dirty="0">
                <a:solidFill>
                  <a:srgbClr val="0B3A7F"/>
                </a:solidFill>
                <a:latin typeface="Atkinson Hyperlegible" pitchFamily="2" charset="0"/>
              </a:rPr>
              <a:t>To support recommendations for empiric therapy, the recommendation from the CLSI M39 document and others is to prepare the antibiogram using the first isolate per patient per species.</a:t>
            </a:r>
          </a:p>
          <a:p>
            <a:pPr marL="571500" indent="-571500" algn="l">
              <a:buFont typeface="Arial" panose="020B0604020202020204" pitchFamily="34" charset="0"/>
              <a:buChar char="•"/>
            </a:pPr>
            <a:r>
              <a:rPr lang="en-US" sz="4000" spc="-105" dirty="0">
                <a:solidFill>
                  <a:srgbClr val="0B3A7F"/>
                </a:solidFill>
                <a:latin typeface="Atkinson Hyperlegible" pitchFamily="2" charset="0"/>
              </a:rPr>
              <a:t>Advantages of this approach</a:t>
            </a:r>
          </a:p>
          <a:p>
            <a:pPr marL="1028700" lvl="1" indent="-571500">
              <a:buFont typeface="Arial" panose="020B0604020202020204" pitchFamily="34" charset="0"/>
              <a:buChar char="•"/>
            </a:pPr>
            <a:r>
              <a:rPr lang="en-US" sz="4000" spc="-105" dirty="0">
                <a:solidFill>
                  <a:srgbClr val="0B3A7F"/>
                </a:solidFill>
                <a:latin typeface="Atkinson Hyperlegible" pitchFamily="2" charset="0"/>
              </a:rPr>
              <a:t>Clinically meaningful for decisions for empiric therapy </a:t>
            </a:r>
          </a:p>
          <a:p>
            <a:pPr marL="1028700" lvl="1" indent="-571500">
              <a:buFont typeface="Arial" panose="020B0604020202020204" pitchFamily="34" charset="0"/>
              <a:buChar char="•"/>
            </a:pPr>
            <a:r>
              <a:rPr lang="en-US" sz="4000" spc="-105" dirty="0">
                <a:solidFill>
                  <a:srgbClr val="0B3A7F"/>
                </a:solidFill>
                <a:latin typeface="Atkinson Hyperlegible" pitchFamily="2" charset="0"/>
              </a:rPr>
              <a:t>Simplest recommendation to data analysts for preparing standardized antibiograms.</a:t>
            </a:r>
          </a:p>
        </p:txBody>
      </p:sp>
      <p:sp>
        <p:nvSpPr>
          <p:cNvPr id="10" name="TextBox 10"/>
          <p:cNvSpPr txBox="1"/>
          <p:nvPr/>
        </p:nvSpPr>
        <p:spPr>
          <a:xfrm>
            <a:off x="1298156" y="114300"/>
            <a:ext cx="16075444" cy="1895904"/>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Atkinson Hyperlegible" pitchFamily="2" charset="0"/>
              </a:rPr>
              <a:t>Recommendation for preparation of annual statistics</a:t>
            </a:r>
          </a:p>
        </p:txBody>
      </p:sp>
      <p:grpSp>
        <p:nvGrpSpPr>
          <p:cNvPr id="4" name="Group 3">
            <a:extLst>
              <a:ext uri="{FF2B5EF4-FFF2-40B4-BE49-F238E27FC236}">
                <a16:creationId xmlns:a16="http://schemas.microsoft.com/office/drawing/2014/main" id="{D4932AD8-20FE-61CD-D8D2-73242A26421D}"/>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1D41C2B3-0790-31DF-DB2A-C028A0F54FDB}"/>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D164E33E-CE97-408E-49BF-4995F4584AD9}"/>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8" name="TextBox 5">
              <a:extLst>
                <a:ext uri="{FF2B5EF4-FFF2-40B4-BE49-F238E27FC236}">
                  <a16:creationId xmlns:a16="http://schemas.microsoft.com/office/drawing/2014/main" id="{A2D79C97-07F8-28D3-AAD5-EC4EDBA66754}"/>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9EC5DC78-31EC-4D5B-18E3-134E22D6A4EB}"/>
              </a:ext>
            </a:extLst>
          </p:cNvPr>
          <p:cNvGrpSpPr/>
          <p:nvPr/>
        </p:nvGrpSpPr>
        <p:grpSpPr>
          <a:xfrm>
            <a:off x="152400" y="1028700"/>
            <a:ext cx="851038" cy="1206346"/>
            <a:chOff x="928388" y="3525779"/>
            <a:chExt cx="851038" cy="1206346"/>
          </a:xfrm>
        </p:grpSpPr>
        <p:sp>
          <p:nvSpPr>
            <p:cNvPr id="15" name="Freeform 10">
              <a:extLst>
                <a:ext uri="{FF2B5EF4-FFF2-40B4-BE49-F238E27FC236}">
                  <a16:creationId xmlns:a16="http://schemas.microsoft.com/office/drawing/2014/main" id="{C979A519-F27A-9A43-850D-EEB8453D1D66}"/>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6" name="TextBox 11">
              <a:extLst>
                <a:ext uri="{FF2B5EF4-FFF2-40B4-BE49-F238E27FC236}">
                  <a16:creationId xmlns:a16="http://schemas.microsoft.com/office/drawing/2014/main" id="{A3681A87-3DB2-8389-831C-EC8EF2294446}"/>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337217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Select Data analysis</a:t>
            </a: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pic>
        <p:nvPicPr>
          <p:cNvPr id="6" name="Picture 5">
            <a:extLst>
              <a:ext uri="{FF2B5EF4-FFF2-40B4-BE49-F238E27FC236}">
                <a16:creationId xmlns:a16="http://schemas.microsoft.com/office/drawing/2014/main" id="{7AE39A01-E53D-77D5-9162-79FB71532C21}"/>
              </a:ext>
            </a:extLst>
          </p:cNvPr>
          <p:cNvPicPr>
            <a:picLocks noChangeAspect="1"/>
          </p:cNvPicPr>
          <p:nvPr/>
        </p:nvPicPr>
        <p:blipFill>
          <a:blip r:embed="rId2"/>
          <a:stretch>
            <a:fillRect/>
          </a:stretch>
        </p:blipFill>
        <p:spPr>
          <a:xfrm>
            <a:off x="4191000" y="1790700"/>
            <a:ext cx="9067800" cy="3735244"/>
          </a:xfrm>
          <a:prstGeom prst="rect">
            <a:avLst/>
          </a:prstGeom>
        </p:spPr>
      </p:pic>
      <p:sp>
        <p:nvSpPr>
          <p:cNvPr id="8" name="TextBox 10">
            <a:extLst>
              <a:ext uri="{FF2B5EF4-FFF2-40B4-BE49-F238E27FC236}">
                <a16:creationId xmlns:a16="http://schemas.microsoft.com/office/drawing/2014/main" id="{833B5095-EC47-41D5-9553-9E0FAA04321E}"/>
              </a:ext>
            </a:extLst>
          </p:cNvPr>
          <p:cNvSpPr txBox="1"/>
          <p:nvPr/>
        </p:nvSpPr>
        <p:spPr>
          <a:xfrm>
            <a:off x="3962400" y="6362700"/>
            <a:ext cx="11658600" cy="1229760"/>
          </a:xfrm>
          <a:prstGeom prst="rect">
            <a:avLst/>
          </a:prstGeom>
        </p:spPr>
        <p:txBody>
          <a:bodyPr wrap="square" lIns="0" tIns="0" rIns="0" bIns="0" rtlCol="0" anchor="t">
            <a:spAutoFit/>
          </a:bodyPr>
          <a:lstStyle/>
          <a:p>
            <a:pPr algn="l">
              <a:lnSpc>
                <a:spcPts val="4936"/>
              </a:lnSpc>
            </a:pPr>
            <a:r>
              <a:rPr lang="en-US" sz="3526" spc="-7" dirty="0">
                <a:solidFill>
                  <a:srgbClr val="0B3A7F"/>
                </a:solidFill>
                <a:latin typeface="Atkinson Hyperlegible" pitchFamily="2" charset="0"/>
              </a:rPr>
              <a:t>Data analysis = Interactive data analysis</a:t>
            </a:r>
          </a:p>
          <a:p>
            <a:pPr algn="l">
              <a:lnSpc>
                <a:spcPts val="4936"/>
              </a:lnSpc>
            </a:pPr>
            <a:r>
              <a:rPr lang="en-US" sz="3526" spc="-7" dirty="0">
                <a:solidFill>
                  <a:srgbClr val="0B3A7F"/>
                </a:solidFill>
                <a:latin typeface="Atkinson Hyperlegible" pitchFamily="2" charset="0"/>
              </a:rPr>
              <a:t>	- You choose the analysis parameters</a:t>
            </a:r>
          </a:p>
        </p:txBody>
      </p:sp>
      <p:sp>
        <p:nvSpPr>
          <p:cNvPr id="9" name="TextBox 10">
            <a:extLst>
              <a:ext uri="{FF2B5EF4-FFF2-40B4-BE49-F238E27FC236}">
                <a16:creationId xmlns:a16="http://schemas.microsoft.com/office/drawing/2014/main" id="{1397EB1C-DD59-E47E-1786-181BCEAD2EF4}"/>
              </a:ext>
            </a:extLst>
          </p:cNvPr>
          <p:cNvSpPr txBox="1"/>
          <p:nvPr/>
        </p:nvSpPr>
        <p:spPr>
          <a:xfrm>
            <a:off x="3962400" y="7962900"/>
            <a:ext cx="11658600" cy="1858137"/>
          </a:xfrm>
          <a:prstGeom prst="rect">
            <a:avLst/>
          </a:prstGeom>
        </p:spPr>
        <p:txBody>
          <a:bodyPr wrap="square" lIns="0" tIns="0" rIns="0" bIns="0" rtlCol="0" anchor="t">
            <a:spAutoFit/>
          </a:bodyPr>
          <a:lstStyle/>
          <a:p>
            <a:pPr algn="l">
              <a:lnSpc>
                <a:spcPts val="4936"/>
              </a:lnSpc>
            </a:pPr>
            <a:r>
              <a:rPr lang="en-US" sz="3526" spc="-7" dirty="0">
                <a:solidFill>
                  <a:srgbClr val="0B3A7F"/>
                </a:solidFill>
                <a:latin typeface="Atkinson Hyperlegible" pitchFamily="2" charset="0"/>
              </a:rPr>
              <a:t>Quick analysis = Pre-defined data analyses</a:t>
            </a:r>
          </a:p>
          <a:p>
            <a:pPr algn="l">
              <a:lnSpc>
                <a:spcPts val="4936"/>
              </a:lnSpc>
            </a:pPr>
            <a:r>
              <a:rPr lang="en-US" sz="3526" spc="-7" dirty="0">
                <a:solidFill>
                  <a:srgbClr val="0B3A7F"/>
                </a:solidFill>
                <a:latin typeface="Atkinson Hyperlegible" pitchFamily="2" charset="0"/>
              </a:rPr>
              <a:t>	- WHONET standard reports</a:t>
            </a:r>
          </a:p>
          <a:p>
            <a:pPr algn="l">
              <a:lnSpc>
                <a:spcPts val="4936"/>
              </a:lnSpc>
            </a:pPr>
            <a:r>
              <a:rPr lang="en-US" sz="3526" spc="-7" dirty="0">
                <a:solidFill>
                  <a:srgbClr val="0B3A7F"/>
                </a:solidFill>
                <a:latin typeface="Atkinson Hyperlegible" pitchFamily="2" charset="0"/>
              </a:rPr>
              <a:t>	- User-defined reports</a:t>
            </a:r>
          </a:p>
        </p:txBody>
      </p:sp>
      <p:sp>
        <p:nvSpPr>
          <p:cNvPr id="4" name="Rectangle: Rounded Corners 3">
            <a:extLst>
              <a:ext uri="{FF2B5EF4-FFF2-40B4-BE49-F238E27FC236}">
                <a16:creationId xmlns:a16="http://schemas.microsoft.com/office/drawing/2014/main" id="{0E07698A-F158-5694-CB16-4942569DBDA6}"/>
              </a:ext>
            </a:extLst>
          </p:cNvPr>
          <p:cNvSpPr/>
          <p:nvPr/>
        </p:nvSpPr>
        <p:spPr>
          <a:xfrm>
            <a:off x="3573021" y="6134100"/>
            <a:ext cx="10167980" cy="1662547"/>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6113E539-582B-4757-3267-372423334E58}"/>
              </a:ext>
            </a:extLst>
          </p:cNvPr>
          <p:cNvGrpSpPr/>
          <p:nvPr/>
        </p:nvGrpSpPr>
        <p:grpSpPr>
          <a:xfrm>
            <a:off x="165100" y="133238"/>
            <a:ext cx="882162" cy="895462"/>
            <a:chOff x="165100" y="133238"/>
            <a:chExt cx="882162" cy="895462"/>
          </a:xfrm>
        </p:grpSpPr>
        <p:grpSp>
          <p:nvGrpSpPr>
            <p:cNvPr id="12" name="Group 2">
              <a:extLst>
                <a:ext uri="{FF2B5EF4-FFF2-40B4-BE49-F238E27FC236}">
                  <a16:creationId xmlns:a16="http://schemas.microsoft.com/office/drawing/2014/main" id="{D29E0B2E-8503-B393-E64A-D2FE59FF922C}"/>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9ED510F1-A238-AE5F-7452-A093EC56B99E}"/>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3" name="TextBox 5">
              <a:extLst>
                <a:ext uri="{FF2B5EF4-FFF2-40B4-BE49-F238E27FC236}">
                  <a16:creationId xmlns:a16="http://schemas.microsoft.com/office/drawing/2014/main" id="{1549EE17-C3A7-B9C5-7F5D-473BDF35811E}"/>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4E0763FA-2B88-B870-68FD-44011E119E83}"/>
              </a:ext>
            </a:extLst>
          </p:cNvPr>
          <p:cNvGrpSpPr/>
          <p:nvPr/>
        </p:nvGrpSpPr>
        <p:grpSpPr>
          <a:xfrm>
            <a:off x="203062" y="1028854"/>
            <a:ext cx="851038" cy="1219046"/>
            <a:chOff x="912991" y="1125204"/>
            <a:chExt cx="851038" cy="1219046"/>
          </a:xfrm>
        </p:grpSpPr>
        <p:sp>
          <p:nvSpPr>
            <p:cNvPr id="16" name="Freeform 6">
              <a:extLst>
                <a:ext uri="{FF2B5EF4-FFF2-40B4-BE49-F238E27FC236}">
                  <a16:creationId xmlns:a16="http://schemas.microsoft.com/office/drawing/2014/main" id="{011AA50F-F8A0-8564-60CE-13D169BE2CCF}"/>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7">
              <a:extLst>
                <a:ext uri="{FF2B5EF4-FFF2-40B4-BE49-F238E27FC236}">
                  <a16:creationId xmlns:a16="http://schemas.microsoft.com/office/drawing/2014/main" id="{6E35C4AC-14C6-E902-4C88-4D262C913C1D}"/>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218558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9C4C9-482B-CCF7-B2C2-12702B8BEC8C}"/>
              </a:ext>
            </a:extLst>
          </p:cNvPr>
          <p:cNvPicPr>
            <a:picLocks noChangeAspect="1"/>
          </p:cNvPicPr>
          <p:nvPr/>
        </p:nvPicPr>
        <p:blipFill>
          <a:blip r:embed="rId2"/>
          <a:stretch>
            <a:fillRect/>
          </a:stretch>
        </p:blipFill>
        <p:spPr>
          <a:xfrm>
            <a:off x="533400" y="2476500"/>
            <a:ext cx="10827973" cy="5731075"/>
          </a:xfrm>
          <a:prstGeom prst="rect">
            <a:avLst/>
          </a:prstGeom>
        </p:spPr>
      </p:pic>
      <p:sp>
        <p:nvSpPr>
          <p:cNvPr id="18" name="TextBox 18"/>
          <p:cNvSpPr txBox="1"/>
          <p:nvPr/>
        </p:nvSpPr>
        <p:spPr>
          <a:xfrm>
            <a:off x="1450556" y="125986"/>
            <a:ext cx="15542044" cy="1969514"/>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Atkinson Hyperlegible" pitchFamily="2" charset="0"/>
              </a:rPr>
              <a:t>Option – By time period and resistance phenotype (By “episode”)</a:t>
            </a:r>
          </a:p>
        </p:txBody>
      </p:sp>
      <p:sp>
        <p:nvSpPr>
          <p:cNvPr id="4" name="TextBox 3">
            <a:extLst>
              <a:ext uri="{FF2B5EF4-FFF2-40B4-BE49-F238E27FC236}">
                <a16:creationId xmlns:a16="http://schemas.microsoft.com/office/drawing/2014/main" id="{D738E522-5F9F-C038-A385-B4B485B32F1E}"/>
              </a:ext>
            </a:extLst>
          </p:cNvPr>
          <p:cNvSpPr txBox="1"/>
          <p:nvPr/>
        </p:nvSpPr>
        <p:spPr>
          <a:xfrm>
            <a:off x="12192000" y="2095500"/>
            <a:ext cx="5784607" cy="6843540"/>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Atkinson Hyperlegible" pitchFamily="2" charset="0"/>
              </a:rPr>
              <a:t>Advantages</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Valuable to infection control teams in monitoring episodes of infections</a:t>
            </a:r>
          </a:p>
          <a:p>
            <a:pPr marL="457200" indent="-457200">
              <a:lnSpc>
                <a:spcPts val="4936"/>
              </a:lnSpc>
              <a:buFont typeface="Arial" panose="020B0604020202020204" pitchFamily="34" charset="0"/>
              <a:buChar char="•"/>
            </a:pPr>
            <a:r>
              <a:rPr lang="en-US" sz="2400" spc="-7" dirty="0">
                <a:solidFill>
                  <a:srgbClr val="0B3A7F"/>
                </a:solidFill>
                <a:latin typeface="Atkinson Hyperlegible" pitchFamily="2" charset="0"/>
              </a:rPr>
              <a:t>Can be used to track strains with different resistance characteristics.</a:t>
            </a:r>
          </a:p>
          <a:p>
            <a:pPr algn="l">
              <a:lnSpc>
                <a:spcPts val="4936"/>
              </a:lnSpc>
            </a:pPr>
            <a:r>
              <a:rPr lang="en-US" sz="2400" b="1" spc="-7" dirty="0">
                <a:solidFill>
                  <a:srgbClr val="0B3A7F"/>
                </a:solidFill>
                <a:latin typeface="Atkinson Hyperlegible" pitchFamily="2" charset="0"/>
              </a:rPr>
              <a:t>Disadvantages</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No standard definitions, which would need to be modified by organism.</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For purposes of empiric therapy recommendations, usually overestimates resistance rates.</a:t>
            </a:r>
          </a:p>
        </p:txBody>
      </p:sp>
      <p:sp>
        <p:nvSpPr>
          <p:cNvPr id="6" name="Rectangle: Rounded Corners 5">
            <a:extLst>
              <a:ext uri="{FF2B5EF4-FFF2-40B4-BE49-F238E27FC236}">
                <a16:creationId xmlns:a16="http://schemas.microsoft.com/office/drawing/2014/main" id="{86CF40BD-8B1D-A43A-D08C-840A512AD6EA}"/>
              </a:ext>
            </a:extLst>
          </p:cNvPr>
          <p:cNvSpPr/>
          <p:nvPr/>
        </p:nvSpPr>
        <p:spPr>
          <a:xfrm>
            <a:off x="562590" y="5980971"/>
            <a:ext cx="5494605" cy="14604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tkinson Hyperlegible" pitchFamily="2" charset="0"/>
            </a:endParaRPr>
          </a:p>
        </p:txBody>
      </p:sp>
      <p:sp>
        <p:nvSpPr>
          <p:cNvPr id="8" name="Rectangle: Rounded Corners 7">
            <a:extLst>
              <a:ext uri="{FF2B5EF4-FFF2-40B4-BE49-F238E27FC236}">
                <a16:creationId xmlns:a16="http://schemas.microsoft.com/office/drawing/2014/main" id="{1B927638-2BE0-7BAD-2D31-9E0E32F6F00A}"/>
              </a:ext>
            </a:extLst>
          </p:cNvPr>
          <p:cNvSpPr/>
          <p:nvPr/>
        </p:nvSpPr>
        <p:spPr>
          <a:xfrm>
            <a:off x="6095999" y="6009220"/>
            <a:ext cx="5265373" cy="176718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tkinson Hyperlegible" pitchFamily="2" charset="0"/>
            </a:endParaRPr>
          </a:p>
        </p:txBody>
      </p:sp>
      <p:sp>
        <p:nvSpPr>
          <p:cNvPr id="9" name="TextBox 8">
            <a:extLst>
              <a:ext uri="{FF2B5EF4-FFF2-40B4-BE49-F238E27FC236}">
                <a16:creationId xmlns:a16="http://schemas.microsoft.com/office/drawing/2014/main" id="{D7CEA522-66A0-BD41-AEE4-6365CA7DA844}"/>
              </a:ext>
            </a:extLst>
          </p:cNvPr>
          <p:cNvSpPr txBox="1"/>
          <p:nvPr/>
        </p:nvSpPr>
        <p:spPr>
          <a:xfrm>
            <a:off x="685800" y="8648700"/>
            <a:ext cx="10668000" cy="1188146"/>
          </a:xfrm>
          <a:prstGeom prst="rect">
            <a:avLst/>
          </a:prstGeom>
        </p:spPr>
        <p:txBody>
          <a:bodyPr wrap="square" lIns="0" tIns="0" rIns="0" bIns="0" rtlCol="0" anchor="t">
            <a:spAutoFit/>
          </a:bodyPr>
          <a:lstStyle/>
          <a:p>
            <a:pPr>
              <a:lnSpc>
                <a:spcPts val="4936"/>
              </a:lnSpc>
            </a:pPr>
            <a:r>
              <a:rPr lang="en-US" sz="2400" spc="-7" dirty="0">
                <a:solidFill>
                  <a:srgbClr val="0B3A7F"/>
                </a:solidFill>
                <a:latin typeface="Atkinson Hyperlegible" pitchFamily="2" charset="0"/>
              </a:rPr>
              <a:t>Example:  How many episodes of bacteremia were there in hospitalized patients last year?</a:t>
            </a:r>
          </a:p>
        </p:txBody>
      </p:sp>
      <p:grpSp>
        <p:nvGrpSpPr>
          <p:cNvPr id="7" name="Group 6">
            <a:extLst>
              <a:ext uri="{FF2B5EF4-FFF2-40B4-BE49-F238E27FC236}">
                <a16:creationId xmlns:a16="http://schemas.microsoft.com/office/drawing/2014/main" id="{685D6A96-B21E-69F8-F0FB-FB5F7E3F6123}"/>
              </a:ext>
            </a:extLst>
          </p:cNvPr>
          <p:cNvGrpSpPr/>
          <p:nvPr/>
        </p:nvGrpSpPr>
        <p:grpSpPr>
          <a:xfrm>
            <a:off x="165100" y="133238"/>
            <a:ext cx="882162" cy="895462"/>
            <a:chOff x="165100" y="133238"/>
            <a:chExt cx="882162" cy="895462"/>
          </a:xfrm>
        </p:grpSpPr>
        <p:grpSp>
          <p:nvGrpSpPr>
            <p:cNvPr id="10" name="Group 2">
              <a:extLst>
                <a:ext uri="{FF2B5EF4-FFF2-40B4-BE49-F238E27FC236}">
                  <a16:creationId xmlns:a16="http://schemas.microsoft.com/office/drawing/2014/main" id="{F2DF24E6-5436-56D2-21E8-36D0E58E0011}"/>
                </a:ext>
              </a:extLst>
            </p:cNvPr>
            <p:cNvGrpSpPr/>
            <p:nvPr/>
          </p:nvGrpSpPr>
          <p:grpSpPr>
            <a:xfrm>
              <a:off x="165100" y="146538"/>
              <a:ext cx="882162" cy="882162"/>
              <a:chOff x="133613" y="0"/>
              <a:chExt cx="6350000" cy="6350000"/>
            </a:xfrm>
          </p:grpSpPr>
          <p:sp>
            <p:nvSpPr>
              <p:cNvPr id="12" name="Freeform 3">
                <a:extLst>
                  <a:ext uri="{FF2B5EF4-FFF2-40B4-BE49-F238E27FC236}">
                    <a16:creationId xmlns:a16="http://schemas.microsoft.com/office/drawing/2014/main" id="{07E73C67-7DF7-3FB8-8BAB-4C2710B3A883}"/>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1" name="TextBox 5">
              <a:extLst>
                <a:ext uri="{FF2B5EF4-FFF2-40B4-BE49-F238E27FC236}">
                  <a16:creationId xmlns:a16="http://schemas.microsoft.com/office/drawing/2014/main" id="{67B355E6-486A-DB1A-0440-D6350CB3D392}"/>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3" name="Group 12">
            <a:extLst>
              <a:ext uri="{FF2B5EF4-FFF2-40B4-BE49-F238E27FC236}">
                <a16:creationId xmlns:a16="http://schemas.microsoft.com/office/drawing/2014/main" id="{38B75B4A-57EF-51F6-C49F-73D4945DF959}"/>
              </a:ext>
            </a:extLst>
          </p:cNvPr>
          <p:cNvGrpSpPr/>
          <p:nvPr/>
        </p:nvGrpSpPr>
        <p:grpSpPr>
          <a:xfrm>
            <a:off x="152400" y="1028700"/>
            <a:ext cx="851038" cy="1206346"/>
            <a:chOff x="928388" y="3525779"/>
            <a:chExt cx="851038" cy="1206346"/>
          </a:xfrm>
        </p:grpSpPr>
        <p:sp>
          <p:nvSpPr>
            <p:cNvPr id="15" name="Freeform 10">
              <a:extLst>
                <a:ext uri="{FF2B5EF4-FFF2-40B4-BE49-F238E27FC236}">
                  <a16:creationId xmlns:a16="http://schemas.microsoft.com/office/drawing/2014/main" id="{B6BC1E46-E1C4-67AC-BE22-1238112B1C2D}"/>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11">
              <a:extLst>
                <a:ext uri="{FF2B5EF4-FFF2-40B4-BE49-F238E27FC236}">
                  <a16:creationId xmlns:a16="http://schemas.microsoft.com/office/drawing/2014/main" id="{5794740B-63AB-9886-E2C4-033682DDEB79}"/>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
        <p:nvSpPr>
          <p:cNvPr id="17" name="Rectangle: Rounded Corners 16">
            <a:extLst>
              <a:ext uri="{FF2B5EF4-FFF2-40B4-BE49-F238E27FC236}">
                <a16:creationId xmlns:a16="http://schemas.microsoft.com/office/drawing/2014/main" id="{A6B5F86E-2750-8C5D-73C4-D8EFF451F0AF}"/>
              </a:ext>
            </a:extLst>
          </p:cNvPr>
          <p:cNvSpPr/>
          <p:nvPr/>
        </p:nvSpPr>
        <p:spPr>
          <a:xfrm>
            <a:off x="609600" y="3543300"/>
            <a:ext cx="2677546" cy="36181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4" name="Rectangle: Rounded Corners 23">
            <a:extLst>
              <a:ext uri="{FF2B5EF4-FFF2-40B4-BE49-F238E27FC236}">
                <a16:creationId xmlns:a16="http://schemas.microsoft.com/office/drawing/2014/main" id="{DC9ECBDF-7FC6-B1FB-45D8-B22D86768926}"/>
              </a:ext>
            </a:extLst>
          </p:cNvPr>
          <p:cNvSpPr/>
          <p:nvPr/>
        </p:nvSpPr>
        <p:spPr>
          <a:xfrm>
            <a:off x="599054" y="4324481"/>
            <a:ext cx="2677546" cy="36181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265460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Other analysis options</a:t>
            </a:r>
          </a:p>
        </p:txBody>
      </p:sp>
      <p:pic>
        <p:nvPicPr>
          <p:cNvPr id="5" name="Picture 4">
            <a:extLst>
              <a:ext uri="{FF2B5EF4-FFF2-40B4-BE49-F238E27FC236}">
                <a16:creationId xmlns:a16="http://schemas.microsoft.com/office/drawing/2014/main" id="{7D2F1928-68AD-3693-DDD8-79BBB62116BB}"/>
              </a:ext>
            </a:extLst>
          </p:cNvPr>
          <p:cNvPicPr>
            <a:picLocks noChangeAspect="1"/>
          </p:cNvPicPr>
          <p:nvPr/>
        </p:nvPicPr>
        <p:blipFill>
          <a:blip r:embed="rId2"/>
          <a:stretch>
            <a:fillRect/>
          </a:stretch>
        </p:blipFill>
        <p:spPr>
          <a:xfrm>
            <a:off x="4610100" y="1824037"/>
            <a:ext cx="9067800" cy="6638925"/>
          </a:xfrm>
          <a:prstGeom prst="rect">
            <a:avLst/>
          </a:prstGeom>
        </p:spPr>
      </p:pic>
      <p:sp>
        <p:nvSpPr>
          <p:cNvPr id="6" name="Rectangle: Rounded Corners 5">
            <a:extLst>
              <a:ext uri="{FF2B5EF4-FFF2-40B4-BE49-F238E27FC236}">
                <a16:creationId xmlns:a16="http://schemas.microsoft.com/office/drawing/2014/main" id="{A9208D1E-F356-8FEE-7E2A-B87820D4D276}"/>
              </a:ext>
            </a:extLst>
          </p:cNvPr>
          <p:cNvSpPr/>
          <p:nvPr/>
        </p:nvSpPr>
        <p:spPr>
          <a:xfrm>
            <a:off x="9280652" y="2442061"/>
            <a:ext cx="2212848"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F4C6D9EB-AE33-D7E7-5669-C71D5FC909BE}"/>
              </a:ext>
            </a:extLst>
          </p:cNvPr>
          <p:cNvGrpSpPr/>
          <p:nvPr/>
        </p:nvGrpSpPr>
        <p:grpSpPr>
          <a:xfrm>
            <a:off x="165100" y="133238"/>
            <a:ext cx="882162" cy="895462"/>
            <a:chOff x="165100" y="133238"/>
            <a:chExt cx="882162" cy="895462"/>
          </a:xfrm>
        </p:grpSpPr>
        <p:grpSp>
          <p:nvGrpSpPr>
            <p:cNvPr id="7" name="Group 2">
              <a:extLst>
                <a:ext uri="{FF2B5EF4-FFF2-40B4-BE49-F238E27FC236}">
                  <a16:creationId xmlns:a16="http://schemas.microsoft.com/office/drawing/2014/main" id="{FF33C003-CA3D-C1E6-B3BA-F69E7F9E7F9D}"/>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1EA79B1A-27F2-06E8-03D2-CC3834D9B14F}"/>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8" name="TextBox 5">
              <a:extLst>
                <a:ext uri="{FF2B5EF4-FFF2-40B4-BE49-F238E27FC236}">
                  <a16:creationId xmlns:a16="http://schemas.microsoft.com/office/drawing/2014/main" id="{E24FCA28-120D-62BD-8CB1-456A227140CB}"/>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0" name="Group 9">
            <a:extLst>
              <a:ext uri="{FF2B5EF4-FFF2-40B4-BE49-F238E27FC236}">
                <a16:creationId xmlns:a16="http://schemas.microsoft.com/office/drawing/2014/main" id="{11A8DF43-7B09-46BC-5132-3E2C18553762}"/>
              </a:ext>
            </a:extLst>
          </p:cNvPr>
          <p:cNvGrpSpPr/>
          <p:nvPr/>
        </p:nvGrpSpPr>
        <p:grpSpPr>
          <a:xfrm>
            <a:off x="152400" y="1028700"/>
            <a:ext cx="851038" cy="1206346"/>
            <a:chOff x="928388" y="3525779"/>
            <a:chExt cx="851038" cy="1206346"/>
          </a:xfrm>
        </p:grpSpPr>
        <p:sp>
          <p:nvSpPr>
            <p:cNvPr id="11" name="Freeform 10">
              <a:extLst>
                <a:ext uri="{FF2B5EF4-FFF2-40B4-BE49-F238E27FC236}">
                  <a16:creationId xmlns:a16="http://schemas.microsoft.com/office/drawing/2014/main" id="{5DD49F2B-9F1E-2FCF-2C0F-454E30F4B109}"/>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3" name="TextBox 11">
              <a:extLst>
                <a:ext uri="{FF2B5EF4-FFF2-40B4-BE49-F238E27FC236}">
                  <a16:creationId xmlns:a16="http://schemas.microsoft.com/office/drawing/2014/main" id="{ED4FCF37-58B7-4D1E-4914-F44AB1263104}"/>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128689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1298156" y="-382664"/>
            <a:ext cx="16456444" cy="1467197"/>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Combine disk, MIC, and </a:t>
            </a:r>
            <a:r>
              <a:rPr lang="en-US" sz="6399" spc="-159" dirty="0" err="1">
                <a:solidFill>
                  <a:srgbClr val="0B3A7F"/>
                </a:solidFill>
                <a:latin typeface="Atkinson Hyperlegible" pitchFamily="2" charset="0"/>
              </a:rPr>
              <a:t>Etest</a:t>
            </a:r>
            <a:r>
              <a:rPr lang="en-US" sz="6399" spc="-159" dirty="0">
                <a:solidFill>
                  <a:srgbClr val="0B3A7F"/>
                </a:solidFill>
                <a:latin typeface="Atkinson Hyperlegible" pitchFamily="2" charset="0"/>
              </a:rPr>
              <a:t> results</a:t>
            </a:r>
          </a:p>
        </p:txBody>
      </p:sp>
      <p:sp>
        <p:nvSpPr>
          <p:cNvPr id="5" name="TextBox 4">
            <a:extLst>
              <a:ext uri="{FF2B5EF4-FFF2-40B4-BE49-F238E27FC236}">
                <a16:creationId xmlns:a16="http://schemas.microsoft.com/office/drawing/2014/main" id="{3300F22B-FB4F-47FB-3C7C-9A78D18AFF4C}"/>
              </a:ext>
            </a:extLst>
          </p:cNvPr>
          <p:cNvSpPr txBox="1"/>
          <p:nvPr/>
        </p:nvSpPr>
        <p:spPr>
          <a:xfrm>
            <a:off x="10351770" y="1570222"/>
            <a:ext cx="6957060" cy="6215163"/>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Atkinson Hyperlegible" pitchFamily="2" charset="0"/>
              </a:rPr>
              <a:t>This feature is useful in two situations</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If an isolate is tested by more than one method, then WHONET combine the results into a single interpretation.  The user can indicate the priority of each method.</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If some laboratories test isolates by disk diffusion and other laboratories test by MIC, then the national aggregate statistics can include results from both methods in a single summary statistic.</a:t>
            </a:r>
          </a:p>
        </p:txBody>
      </p:sp>
      <p:pic>
        <p:nvPicPr>
          <p:cNvPr id="7" name="Picture 6">
            <a:extLst>
              <a:ext uri="{FF2B5EF4-FFF2-40B4-BE49-F238E27FC236}">
                <a16:creationId xmlns:a16="http://schemas.microsoft.com/office/drawing/2014/main" id="{C8B717D7-52E6-E2D5-BD5D-B6E1021FB002}"/>
              </a:ext>
            </a:extLst>
          </p:cNvPr>
          <p:cNvPicPr>
            <a:picLocks noChangeAspect="1"/>
          </p:cNvPicPr>
          <p:nvPr/>
        </p:nvPicPr>
        <p:blipFill>
          <a:blip r:embed="rId2"/>
          <a:stretch>
            <a:fillRect/>
          </a:stretch>
        </p:blipFill>
        <p:spPr>
          <a:xfrm>
            <a:off x="1142094" y="1790700"/>
            <a:ext cx="8582977" cy="5931450"/>
          </a:xfrm>
          <a:prstGeom prst="rect">
            <a:avLst/>
          </a:prstGeom>
        </p:spPr>
      </p:pic>
      <p:sp>
        <p:nvSpPr>
          <p:cNvPr id="8" name="Rectangle: Rounded Corners 7">
            <a:extLst>
              <a:ext uri="{FF2B5EF4-FFF2-40B4-BE49-F238E27FC236}">
                <a16:creationId xmlns:a16="http://schemas.microsoft.com/office/drawing/2014/main" id="{2F8F5EA9-D942-CD22-547D-E2B554158AEB}"/>
              </a:ext>
            </a:extLst>
          </p:cNvPr>
          <p:cNvSpPr/>
          <p:nvPr/>
        </p:nvSpPr>
        <p:spPr>
          <a:xfrm>
            <a:off x="903733" y="2552700"/>
            <a:ext cx="6944867"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8192CCB3-5433-E019-0961-CE875EAD792B}"/>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34AF1B03-19AB-1540-9AF8-4B03A13EE53A}"/>
                </a:ext>
              </a:extLst>
            </p:cNvPr>
            <p:cNvGrpSpPr/>
            <p:nvPr/>
          </p:nvGrpSpPr>
          <p:grpSpPr>
            <a:xfrm>
              <a:off x="165100" y="146538"/>
              <a:ext cx="882162" cy="882162"/>
              <a:chOff x="133613" y="0"/>
              <a:chExt cx="6350000" cy="6350000"/>
            </a:xfrm>
          </p:grpSpPr>
          <p:sp>
            <p:nvSpPr>
              <p:cNvPr id="10" name="Freeform 3">
                <a:extLst>
                  <a:ext uri="{FF2B5EF4-FFF2-40B4-BE49-F238E27FC236}">
                    <a16:creationId xmlns:a16="http://schemas.microsoft.com/office/drawing/2014/main" id="{9CE9CAA7-78DA-9E51-70B7-F9E75AAE00DB}"/>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7EC829BC-BC4E-1711-B7CB-F30F1AF3371D}"/>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1" name="Group 10">
            <a:extLst>
              <a:ext uri="{FF2B5EF4-FFF2-40B4-BE49-F238E27FC236}">
                <a16:creationId xmlns:a16="http://schemas.microsoft.com/office/drawing/2014/main" id="{8600443A-78B1-371B-CE74-101EB1E03B3D}"/>
              </a:ext>
            </a:extLst>
          </p:cNvPr>
          <p:cNvGrpSpPr/>
          <p:nvPr/>
        </p:nvGrpSpPr>
        <p:grpSpPr>
          <a:xfrm>
            <a:off x="152400" y="1028700"/>
            <a:ext cx="851038" cy="1206346"/>
            <a:chOff x="928388" y="3525779"/>
            <a:chExt cx="851038" cy="1206346"/>
          </a:xfrm>
        </p:grpSpPr>
        <p:sp>
          <p:nvSpPr>
            <p:cNvPr id="13" name="Freeform 10">
              <a:extLst>
                <a:ext uri="{FF2B5EF4-FFF2-40B4-BE49-F238E27FC236}">
                  <a16:creationId xmlns:a16="http://schemas.microsoft.com/office/drawing/2014/main" id="{D5C2A19D-6A72-9215-1EDD-6BBF0AB71135}"/>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4" name="TextBox 11">
              <a:extLst>
                <a:ext uri="{FF2B5EF4-FFF2-40B4-BE49-F238E27FC236}">
                  <a16:creationId xmlns:a16="http://schemas.microsoft.com/office/drawing/2014/main" id="{122DBD5C-9BB9-623C-45B0-4A89295CBBD7}"/>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262859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A74262-D96E-D6E6-C6AE-8D3E0BA5BDA1}"/>
              </a:ext>
            </a:extLst>
          </p:cNvPr>
          <p:cNvPicPr>
            <a:picLocks noChangeAspect="1"/>
          </p:cNvPicPr>
          <p:nvPr/>
        </p:nvPicPr>
        <p:blipFill>
          <a:blip r:embed="rId2"/>
          <a:stretch>
            <a:fillRect/>
          </a:stretch>
        </p:blipFill>
        <p:spPr>
          <a:xfrm>
            <a:off x="1219200" y="2058306"/>
            <a:ext cx="7962900" cy="5502933"/>
          </a:xfrm>
          <a:prstGeom prst="rect">
            <a:avLst/>
          </a:prstGeom>
        </p:spPr>
      </p:pic>
      <p:sp>
        <p:nvSpPr>
          <p:cNvPr id="16" name="TextBox 16"/>
          <p:cNvSpPr txBox="1"/>
          <p:nvPr/>
        </p:nvSpPr>
        <p:spPr>
          <a:xfrm>
            <a:off x="1298156" y="-393319"/>
            <a:ext cx="16456444" cy="1467197"/>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Encrypt patient information</a:t>
            </a:r>
          </a:p>
        </p:txBody>
      </p:sp>
      <p:sp>
        <p:nvSpPr>
          <p:cNvPr id="5" name="TextBox 4">
            <a:extLst>
              <a:ext uri="{FF2B5EF4-FFF2-40B4-BE49-F238E27FC236}">
                <a16:creationId xmlns:a16="http://schemas.microsoft.com/office/drawing/2014/main" id="{3300F22B-FB4F-47FB-3C7C-9A78D18AFF4C}"/>
              </a:ext>
            </a:extLst>
          </p:cNvPr>
          <p:cNvSpPr txBox="1"/>
          <p:nvPr/>
        </p:nvSpPr>
        <p:spPr>
          <a:xfrm>
            <a:off x="10351770" y="1322845"/>
            <a:ext cx="6957060" cy="7471917"/>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Atkinson Hyperlegible" pitchFamily="2" charset="0"/>
              </a:rPr>
              <a:t>This feature is useful for analyses which include isolate listings.</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Isolate listing and summary</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Resistance profile – Isolate listing</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Isolate alerts</a:t>
            </a:r>
          </a:p>
          <a:p>
            <a:pPr marL="457200" indent="-457200" algn="l">
              <a:lnSpc>
                <a:spcPts val="4936"/>
              </a:lnSpc>
              <a:buFont typeface="Arial" panose="020B0604020202020204" pitchFamily="34" charset="0"/>
              <a:buChar char="•"/>
            </a:pPr>
            <a:r>
              <a:rPr lang="en-US" sz="2400" spc="-7" dirty="0">
                <a:solidFill>
                  <a:srgbClr val="0B3A7F"/>
                </a:solidFill>
                <a:latin typeface="Atkinson Hyperlegible" pitchFamily="2" charset="0"/>
              </a:rPr>
              <a:t>Cluster alerts – Isolate listing</a:t>
            </a:r>
          </a:p>
          <a:p>
            <a:pPr algn="l">
              <a:lnSpc>
                <a:spcPts val="4936"/>
              </a:lnSpc>
            </a:pPr>
            <a:r>
              <a:rPr lang="en-US" sz="2400" spc="-7" dirty="0">
                <a:solidFill>
                  <a:srgbClr val="0B3A7F"/>
                </a:solidFill>
                <a:latin typeface="Atkinson Hyperlegible" pitchFamily="2" charset="0"/>
              </a:rPr>
              <a:t>With this feature you can delete or encrypt confidential information such as patient names, identification numbers, and dates of birth</a:t>
            </a:r>
            <a:r>
              <a:rPr lang="en-US" sz="2400" b="1" spc="-7" dirty="0">
                <a:solidFill>
                  <a:srgbClr val="0B3A7F"/>
                </a:solidFill>
                <a:latin typeface="Atkinson Hyperlegible" pitchFamily="2" charset="0"/>
              </a:rPr>
              <a:t>.</a:t>
            </a:r>
          </a:p>
          <a:p>
            <a:pPr algn="l">
              <a:lnSpc>
                <a:spcPts val="4936"/>
              </a:lnSpc>
            </a:pPr>
            <a:r>
              <a:rPr lang="en-US" sz="2400" spc="-7" dirty="0">
                <a:solidFill>
                  <a:srgbClr val="0B3A7F"/>
                </a:solidFill>
                <a:latin typeface="Atkinson Hyperlegible" pitchFamily="2" charset="0"/>
              </a:rPr>
              <a:t>The options will be described further in a different module under the feature “Combine, export, or encrypt data files”.</a:t>
            </a:r>
          </a:p>
        </p:txBody>
      </p:sp>
      <p:sp>
        <p:nvSpPr>
          <p:cNvPr id="8" name="Rectangle: Rounded Corners 7">
            <a:extLst>
              <a:ext uri="{FF2B5EF4-FFF2-40B4-BE49-F238E27FC236}">
                <a16:creationId xmlns:a16="http://schemas.microsoft.com/office/drawing/2014/main" id="{2F8F5EA9-D942-CD22-547D-E2B554158AEB}"/>
              </a:ext>
            </a:extLst>
          </p:cNvPr>
          <p:cNvSpPr/>
          <p:nvPr/>
        </p:nvSpPr>
        <p:spPr>
          <a:xfrm>
            <a:off x="1074530" y="5203550"/>
            <a:ext cx="5217781" cy="137400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9453B12B-5B50-85C3-940C-5FBC670F4443}"/>
              </a:ext>
            </a:extLst>
          </p:cNvPr>
          <p:cNvGrpSpPr/>
          <p:nvPr/>
        </p:nvGrpSpPr>
        <p:grpSpPr>
          <a:xfrm>
            <a:off x="165100" y="133238"/>
            <a:ext cx="882162" cy="895462"/>
            <a:chOff x="165100" y="133238"/>
            <a:chExt cx="882162" cy="895462"/>
          </a:xfrm>
        </p:grpSpPr>
        <p:grpSp>
          <p:nvGrpSpPr>
            <p:cNvPr id="7" name="Group 2">
              <a:extLst>
                <a:ext uri="{FF2B5EF4-FFF2-40B4-BE49-F238E27FC236}">
                  <a16:creationId xmlns:a16="http://schemas.microsoft.com/office/drawing/2014/main" id="{7C0E00BD-CBC9-D64D-331C-BBF946A20549}"/>
                </a:ext>
              </a:extLst>
            </p:cNvPr>
            <p:cNvGrpSpPr/>
            <p:nvPr/>
          </p:nvGrpSpPr>
          <p:grpSpPr>
            <a:xfrm>
              <a:off x="165100" y="146538"/>
              <a:ext cx="882162" cy="882162"/>
              <a:chOff x="133613" y="0"/>
              <a:chExt cx="6350000" cy="6350000"/>
            </a:xfrm>
          </p:grpSpPr>
          <p:sp>
            <p:nvSpPr>
              <p:cNvPr id="10" name="Freeform 3">
                <a:extLst>
                  <a:ext uri="{FF2B5EF4-FFF2-40B4-BE49-F238E27FC236}">
                    <a16:creationId xmlns:a16="http://schemas.microsoft.com/office/drawing/2014/main" id="{989445D5-A4BD-29D6-CD3E-D950D17F6DD8}"/>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41D612EB-69B0-8E60-1C03-B1BA8FAA1B08}"/>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1" name="Group 10">
            <a:extLst>
              <a:ext uri="{FF2B5EF4-FFF2-40B4-BE49-F238E27FC236}">
                <a16:creationId xmlns:a16="http://schemas.microsoft.com/office/drawing/2014/main" id="{90B3E153-F409-A4AE-AD8D-E7B3D760D831}"/>
              </a:ext>
            </a:extLst>
          </p:cNvPr>
          <p:cNvGrpSpPr/>
          <p:nvPr/>
        </p:nvGrpSpPr>
        <p:grpSpPr>
          <a:xfrm>
            <a:off x="152400" y="1028700"/>
            <a:ext cx="851038" cy="1206346"/>
            <a:chOff x="928388" y="3525779"/>
            <a:chExt cx="851038" cy="1206346"/>
          </a:xfrm>
        </p:grpSpPr>
        <p:sp>
          <p:nvSpPr>
            <p:cNvPr id="13" name="Freeform 10">
              <a:extLst>
                <a:ext uri="{FF2B5EF4-FFF2-40B4-BE49-F238E27FC236}">
                  <a16:creationId xmlns:a16="http://schemas.microsoft.com/office/drawing/2014/main" id="{C1C81397-1B4B-0835-4BD7-FA46879CF4E3}"/>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4" name="TextBox 11">
              <a:extLst>
                <a:ext uri="{FF2B5EF4-FFF2-40B4-BE49-F238E27FC236}">
                  <a16:creationId xmlns:a16="http://schemas.microsoft.com/office/drawing/2014/main" id="{97FD49A1-48EB-3B96-F0BB-176FEFF21EE9}"/>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463451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0B84C-B8F4-6EB6-3442-563509ECF8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FCEA3C0-9B77-D803-2882-7C6FF61A31B8}"/>
              </a:ext>
            </a:extLst>
          </p:cNvPr>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Data analysis - Introduction</a:t>
            </a:r>
          </a:p>
        </p:txBody>
      </p:sp>
      <p:grpSp>
        <p:nvGrpSpPr>
          <p:cNvPr id="25" name="Group 24">
            <a:extLst>
              <a:ext uri="{FF2B5EF4-FFF2-40B4-BE49-F238E27FC236}">
                <a16:creationId xmlns:a16="http://schemas.microsoft.com/office/drawing/2014/main" id="{C10FC575-00BF-39F6-630C-0779C91DD751}"/>
              </a:ext>
            </a:extLst>
          </p:cNvPr>
          <p:cNvGrpSpPr/>
          <p:nvPr/>
        </p:nvGrpSpPr>
        <p:grpSpPr>
          <a:xfrm>
            <a:off x="928388" y="2331841"/>
            <a:ext cx="851038" cy="1206346"/>
            <a:chOff x="928388" y="2331841"/>
            <a:chExt cx="851038" cy="1206346"/>
          </a:xfrm>
        </p:grpSpPr>
        <p:sp>
          <p:nvSpPr>
            <p:cNvPr id="8" name="Freeform 8">
              <a:extLst>
                <a:ext uri="{FF2B5EF4-FFF2-40B4-BE49-F238E27FC236}">
                  <a16:creationId xmlns:a16="http://schemas.microsoft.com/office/drawing/2014/main" id="{E7CEAF9B-0165-0879-1D3C-14029266A95B}"/>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0BC3A13E-E4AB-5700-2C6E-28E0809E3DA3}"/>
                </a:ext>
              </a:extLst>
            </p:cNvPr>
            <p:cNvSpPr txBox="1"/>
            <p:nvPr/>
          </p:nvSpPr>
          <p:spPr>
            <a:xfrm>
              <a:off x="1168828" y="23318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6" name="Group 25">
            <a:extLst>
              <a:ext uri="{FF2B5EF4-FFF2-40B4-BE49-F238E27FC236}">
                <a16:creationId xmlns:a16="http://schemas.microsoft.com/office/drawing/2014/main" id="{02EE2FE9-44EF-DD48-59A6-A4520A7C3A5E}"/>
              </a:ext>
            </a:extLst>
          </p:cNvPr>
          <p:cNvGrpSpPr/>
          <p:nvPr/>
        </p:nvGrpSpPr>
        <p:grpSpPr>
          <a:xfrm>
            <a:off x="928388" y="3525779"/>
            <a:ext cx="851038" cy="1206346"/>
            <a:chOff x="928388" y="3525779"/>
            <a:chExt cx="851038" cy="1206346"/>
          </a:xfrm>
        </p:grpSpPr>
        <p:sp>
          <p:nvSpPr>
            <p:cNvPr id="10" name="Freeform 10">
              <a:extLst>
                <a:ext uri="{FF2B5EF4-FFF2-40B4-BE49-F238E27FC236}">
                  <a16:creationId xmlns:a16="http://schemas.microsoft.com/office/drawing/2014/main" id="{A21E48FF-58E7-3960-CA3D-5BB42F1DA296}"/>
                </a:ext>
              </a:extLst>
            </p:cNvPr>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87B5BD6A-A71D-A7C2-B9BA-CB4BDD179713}"/>
                </a:ext>
              </a:extLst>
            </p:cNvPr>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grpSp>
        <p:nvGrpSpPr>
          <p:cNvPr id="27" name="Group 26">
            <a:extLst>
              <a:ext uri="{FF2B5EF4-FFF2-40B4-BE49-F238E27FC236}">
                <a16:creationId xmlns:a16="http://schemas.microsoft.com/office/drawing/2014/main" id="{A5692475-49A9-6DA6-538E-B14FDC844ED3}"/>
              </a:ext>
            </a:extLst>
          </p:cNvPr>
          <p:cNvGrpSpPr/>
          <p:nvPr/>
        </p:nvGrpSpPr>
        <p:grpSpPr>
          <a:xfrm>
            <a:off x="934259" y="4732279"/>
            <a:ext cx="851038" cy="1193783"/>
            <a:chOff x="934259" y="4732279"/>
            <a:chExt cx="851038" cy="1193783"/>
          </a:xfrm>
        </p:grpSpPr>
        <p:sp>
          <p:nvSpPr>
            <p:cNvPr id="12" name="Freeform 12">
              <a:extLst>
                <a:ext uri="{FF2B5EF4-FFF2-40B4-BE49-F238E27FC236}">
                  <a16:creationId xmlns:a16="http://schemas.microsoft.com/office/drawing/2014/main" id="{9DB1229E-E11D-F363-BE97-4675924A9B0B}"/>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FB09B171-CE64-1D1B-491E-07C8B419F742}"/>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9236EAC9-CB80-5CD9-6801-E6BBA4F89C6F}"/>
              </a:ext>
            </a:extLst>
          </p:cNvPr>
          <p:cNvSpPr txBox="1"/>
          <p:nvPr/>
        </p:nvSpPr>
        <p:spPr>
          <a:xfrm>
            <a:off x="2218962" y="1562100"/>
            <a:ext cx="15459437"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Selecting the required analysis parameters</a:t>
            </a:r>
          </a:p>
        </p:txBody>
      </p:sp>
      <p:sp>
        <p:nvSpPr>
          <p:cNvPr id="17" name="TextBox 17">
            <a:extLst>
              <a:ext uri="{FF2B5EF4-FFF2-40B4-BE49-F238E27FC236}">
                <a16:creationId xmlns:a16="http://schemas.microsoft.com/office/drawing/2014/main" id="{866FDA66-C57C-E3FA-5FE7-6B2965CE4D7D}"/>
              </a:ext>
            </a:extLst>
          </p:cNvPr>
          <p:cNvSpPr txBox="1"/>
          <p:nvPr/>
        </p:nvSpPr>
        <p:spPr>
          <a:xfrm>
            <a:off x="2218962" y="3722034"/>
            <a:ext cx="13402037" cy="837793"/>
          </a:xfrm>
          <a:prstGeom prst="rect">
            <a:avLst/>
          </a:prstGeom>
        </p:spPr>
        <p:txBody>
          <a:bodyPr wrap="square" lIns="0" tIns="0" rIns="0" bIns="0" rtlCol="0" anchor="t">
            <a:spAutoFit/>
          </a:bodyPr>
          <a:lstStyle/>
          <a:p>
            <a:pPr algn="l">
              <a:lnSpc>
                <a:spcPts val="7068"/>
              </a:lnSpc>
            </a:pPr>
            <a:endParaRPr lang="en-US" sz="4200" spc="-8" dirty="0">
              <a:solidFill>
                <a:srgbClr val="0B3A7F"/>
              </a:solidFill>
              <a:latin typeface="Atkinson Hyperlegible" pitchFamily="2" charset="0"/>
            </a:endParaRPr>
          </a:p>
        </p:txBody>
      </p:sp>
      <p:sp>
        <p:nvSpPr>
          <p:cNvPr id="18" name="TextBox 18">
            <a:extLst>
              <a:ext uri="{FF2B5EF4-FFF2-40B4-BE49-F238E27FC236}">
                <a16:creationId xmlns:a16="http://schemas.microsoft.com/office/drawing/2014/main" id="{BC7AB436-8E3F-DE57-BE7A-75FB978922F2}"/>
              </a:ext>
            </a:extLst>
          </p:cNvPr>
          <p:cNvSpPr txBox="1"/>
          <p:nvPr/>
        </p:nvSpPr>
        <p:spPr>
          <a:xfrm>
            <a:off x="2218963" y="5059102"/>
            <a:ext cx="13850074" cy="837793"/>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Atkinson Hyperlegible" pitchFamily="2" charset="0"/>
              </a:rPr>
              <a:t>Macros</a:t>
            </a:r>
          </a:p>
        </p:txBody>
      </p:sp>
      <p:sp>
        <p:nvSpPr>
          <p:cNvPr id="19" name="TextBox 19">
            <a:extLst>
              <a:ext uri="{FF2B5EF4-FFF2-40B4-BE49-F238E27FC236}">
                <a16:creationId xmlns:a16="http://schemas.microsoft.com/office/drawing/2014/main" id="{3BF30B83-5679-8073-CC3B-77887B4D48CA}"/>
              </a:ext>
            </a:extLst>
          </p:cNvPr>
          <p:cNvSpPr txBox="1"/>
          <p:nvPr/>
        </p:nvSpPr>
        <p:spPr>
          <a:xfrm>
            <a:off x="2218962" y="3838118"/>
            <a:ext cx="13630637" cy="837793"/>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Atkinson Hyperlegible" pitchFamily="2" charset="0"/>
              </a:rPr>
              <a:t>Selecting the optional analysis parameters</a:t>
            </a:r>
          </a:p>
        </p:txBody>
      </p:sp>
      <p:grpSp>
        <p:nvGrpSpPr>
          <p:cNvPr id="24" name="Group 23">
            <a:extLst>
              <a:ext uri="{FF2B5EF4-FFF2-40B4-BE49-F238E27FC236}">
                <a16:creationId xmlns:a16="http://schemas.microsoft.com/office/drawing/2014/main" id="{ABFEE795-A67E-47BE-4323-779A7F86D087}"/>
              </a:ext>
            </a:extLst>
          </p:cNvPr>
          <p:cNvGrpSpPr/>
          <p:nvPr/>
        </p:nvGrpSpPr>
        <p:grpSpPr>
          <a:xfrm>
            <a:off x="912991" y="1125204"/>
            <a:ext cx="851038" cy="1219046"/>
            <a:chOff x="912991" y="1125204"/>
            <a:chExt cx="851038" cy="1219046"/>
          </a:xfrm>
        </p:grpSpPr>
        <p:sp>
          <p:nvSpPr>
            <p:cNvPr id="6" name="Freeform 6">
              <a:extLst>
                <a:ext uri="{FF2B5EF4-FFF2-40B4-BE49-F238E27FC236}">
                  <a16:creationId xmlns:a16="http://schemas.microsoft.com/office/drawing/2014/main" id="{E7C22FE9-8DF5-F6AC-F8C8-06FF3A14C5D8}"/>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32FDEBC4-7BCA-7D41-AC23-D58E19D22854}"/>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
        <p:nvSpPr>
          <p:cNvPr id="20" name="TextBox 19">
            <a:extLst>
              <a:ext uri="{FF2B5EF4-FFF2-40B4-BE49-F238E27FC236}">
                <a16:creationId xmlns:a16="http://schemas.microsoft.com/office/drawing/2014/main" id="{0E940A3D-B023-26A8-E6FF-BEB2773F0EE4}"/>
              </a:ext>
            </a:extLst>
          </p:cNvPr>
          <p:cNvSpPr txBox="1"/>
          <p:nvPr/>
        </p:nvSpPr>
        <p:spPr>
          <a:xfrm>
            <a:off x="2240448" y="2684858"/>
            <a:ext cx="11094552" cy="1748299"/>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Atkinson Hyperlegible" pitchFamily="2" charset="0"/>
              </a:rPr>
              <a:t>Running the analysis</a:t>
            </a:r>
          </a:p>
          <a:p>
            <a:pPr algn="l">
              <a:lnSpc>
                <a:spcPts val="7068"/>
              </a:lnSpc>
            </a:pPr>
            <a:endParaRPr lang="en-US" sz="4200" spc="-8" dirty="0">
              <a:solidFill>
                <a:srgbClr val="0B3A7F"/>
              </a:solidFill>
              <a:latin typeface="Atkinson Hyperlegible" pitchFamily="2" charset="0"/>
            </a:endParaRPr>
          </a:p>
        </p:txBody>
      </p:sp>
      <p:grpSp>
        <p:nvGrpSpPr>
          <p:cNvPr id="3" name="Group 2">
            <a:extLst>
              <a:ext uri="{FF2B5EF4-FFF2-40B4-BE49-F238E27FC236}">
                <a16:creationId xmlns:a16="http://schemas.microsoft.com/office/drawing/2014/main" id="{308C7577-7AA8-24A8-A986-FBD8A6D7E66E}"/>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7029BAAF-C2B9-F5D4-95DA-26A7CF8A6B3A}"/>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B10A5709-CB04-7833-F942-7BCD3B31EB76}"/>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5" name="TextBox 5">
              <a:extLst>
                <a:ext uri="{FF2B5EF4-FFF2-40B4-BE49-F238E27FC236}">
                  <a16:creationId xmlns:a16="http://schemas.microsoft.com/office/drawing/2014/main" id="{E54C4C39-2BE2-1E89-BE90-465FF58FA71A}"/>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spTree>
    <p:extLst>
      <p:ext uri="{BB962C8B-B14F-4D97-AF65-F5344CB8AC3E}">
        <p14:creationId xmlns:p14="http://schemas.microsoft.com/office/powerpoint/2010/main" val="3265837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588293"/>
            <a:ext cx="15773400" cy="6527007"/>
          </a:xfrm>
        </p:spPr>
        <p:txBody>
          <a:bodyPr>
            <a:noAutofit/>
          </a:bodyPr>
          <a:lstStyle/>
          <a:p>
            <a:r>
              <a:rPr lang="en-US" sz="3600" dirty="0">
                <a:latin typeface="Atkinson Hyperlegible" pitchFamily="2" charset="0"/>
              </a:rPr>
              <a:t>WHONET users often wish to repeat the same set of analyses on a regular basis</a:t>
            </a:r>
          </a:p>
          <a:p>
            <a:pPr lvl="1"/>
            <a:r>
              <a:rPr lang="en-US" sz="3200" dirty="0">
                <a:latin typeface="Atkinson Hyperlegible" pitchFamily="2" charset="0"/>
              </a:rPr>
              <a:t>Daily, weekly, monthly, quarterly, yearly or </a:t>
            </a:r>
            <a:r>
              <a:rPr lang="en-US" sz="3200" i="1" dirty="0">
                <a:latin typeface="Atkinson Hyperlegible" pitchFamily="2" charset="0"/>
              </a:rPr>
              <a:t>ad hoc</a:t>
            </a:r>
            <a:endParaRPr lang="en-US" sz="3200" dirty="0">
              <a:latin typeface="Atkinson Hyperlegible" pitchFamily="2" charset="0"/>
            </a:endParaRPr>
          </a:p>
          <a:p>
            <a:pPr lvl="1"/>
            <a:r>
              <a:rPr lang="en-US" sz="3200" dirty="0">
                <a:latin typeface="Atkinson Hyperlegible" pitchFamily="2" charset="0"/>
              </a:rPr>
              <a:t>Different audiences: Laboratory staff, infectious diseases, infection control, pharmacy, national authorities, funders</a:t>
            </a:r>
          </a:p>
          <a:p>
            <a:r>
              <a:rPr lang="en-US" sz="3600" dirty="0">
                <a:latin typeface="Atkinson Hyperlegible" pitchFamily="2" charset="0"/>
              </a:rPr>
              <a:t>The purpose of macros is to permit you to repeat analyses that you have done previously</a:t>
            </a:r>
          </a:p>
          <a:p>
            <a:pPr lvl="1"/>
            <a:r>
              <a:rPr lang="en-US" sz="3600" dirty="0">
                <a:latin typeface="Atkinson Hyperlegible" pitchFamily="2" charset="0"/>
              </a:rPr>
              <a:t>The macros will remember the analysis type, organisms, isolate filters, data files, and other analysis parameters that you have selected</a:t>
            </a:r>
          </a:p>
          <a:p>
            <a:pPr lvl="1"/>
            <a:r>
              <a:rPr lang="en-US" sz="3600" dirty="0">
                <a:latin typeface="Atkinson Hyperlegible" pitchFamily="2" charset="0"/>
              </a:rPr>
              <a:t>You can repeat the analyses on the same data files or on new files from the same laboratory or from other laboratories.</a:t>
            </a:r>
          </a:p>
        </p:txBody>
      </p:sp>
      <p:sp>
        <p:nvSpPr>
          <p:cNvPr id="5" name="TextBox 2">
            <a:extLst>
              <a:ext uri="{FF2B5EF4-FFF2-40B4-BE49-F238E27FC236}">
                <a16:creationId xmlns:a16="http://schemas.microsoft.com/office/drawing/2014/main" id="{21A7CFD8-99FF-44EE-2A20-492C7FE5EFFE}"/>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Introduction to macros</a:t>
            </a:r>
          </a:p>
        </p:txBody>
      </p:sp>
      <p:grpSp>
        <p:nvGrpSpPr>
          <p:cNvPr id="2" name="Group 1">
            <a:extLst>
              <a:ext uri="{FF2B5EF4-FFF2-40B4-BE49-F238E27FC236}">
                <a16:creationId xmlns:a16="http://schemas.microsoft.com/office/drawing/2014/main" id="{7D8F3C8F-87BB-09E2-708B-FCEF1370F18B}"/>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EFE7DD38-E613-A116-61AE-A0C8EA74CDB9}"/>
                </a:ext>
              </a:extLst>
            </p:cNvPr>
            <p:cNvGrpSpPr/>
            <p:nvPr/>
          </p:nvGrpSpPr>
          <p:grpSpPr>
            <a:xfrm>
              <a:off x="165100" y="146538"/>
              <a:ext cx="882162" cy="882162"/>
              <a:chOff x="133613" y="0"/>
              <a:chExt cx="6350000" cy="6350000"/>
            </a:xfrm>
          </p:grpSpPr>
          <p:sp>
            <p:nvSpPr>
              <p:cNvPr id="7" name="Freeform 3">
                <a:extLst>
                  <a:ext uri="{FF2B5EF4-FFF2-40B4-BE49-F238E27FC236}">
                    <a16:creationId xmlns:a16="http://schemas.microsoft.com/office/drawing/2014/main" id="{943162E1-2CB2-51FC-5ED1-A42385453F40}"/>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CC5FA9BF-495C-8630-90DD-443CD03F3717}"/>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8" name="Group 7">
            <a:extLst>
              <a:ext uri="{FF2B5EF4-FFF2-40B4-BE49-F238E27FC236}">
                <a16:creationId xmlns:a16="http://schemas.microsoft.com/office/drawing/2014/main" id="{98C611AA-BED6-3E56-8EA5-2C363ACD0ACF}"/>
              </a:ext>
            </a:extLst>
          </p:cNvPr>
          <p:cNvGrpSpPr/>
          <p:nvPr/>
        </p:nvGrpSpPr>
        <p:grpSpPr>
          <a:xfrm>
            <a:off x="152400" y="1130317"/>
            <a:ext cx="851038" cy="1193783"/>
            <a:chOff x="934259" y="4732279"/>
            <a:chExt cx="851038" cy="1193783"/>
          </a:xfrm>
        </p:grpSpPr>
        <p:sp>
          <p:nvSpPr>
            <p:cNvPr id="9" name="Freeform 12">
              <a:extLst>
                <a:ext uri="{FF2B5EF4-FFF2-40B4-BE49-F238E27FC236}">
                  <a16:creationId xmlns:a16="http://schemas.microsoft.com/office/drawing/2014/main" id="{761D7235-2B88-5791-DCE8-9914AA6E46BA}"/>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0" name="TextBox 13">
              <a:extLst>
                <a:ext uri="{FF2B5EF4-FFF2-40B4-BE49-F238E27FC236}">
                  <a16:creationId xmlns:a16="http://schemas.microsoft.com/office/drawing/2014/main" id="{33535CCE-77A3-EBFF-402D-862FE2524E1A}"/>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2129130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5B8B7-0841-6393-BE5D-EB952B80F802}"/>
              </a:ext>
            </a:extLst>
          </p:cNvPr>
          <p:cNvSpPr>
            <a:spLocks noGrp="1"/>
          </p:cNvSpPr>
          <p:nvPr>
            <p:ph idx="1"/>
          </p:nvPr>
        </p:nvSpPr>
        <p:spPr>
          <a:xfrm>
            <a:off x="1257300" y="1790700"/>
            <a:ext cx="15773400" cy="6527007"/>
          </a:xfrm>
        </p:spPr>
        <p:txBody>
          <a:bodyPr>
            <a:normAutofit/>
          </a:bodyPr>
          <a:lstStyle/>
          <a:p>
            <a:r>
              <a:rPr lang="en-US" sz="3600" dirty="0">
                <a:latin typeface="Atkinson Hyperlegible" pitchFamily="2" charset="0"/>
              </a:rPr>
              <a:t>Macros and reports save time and promote consistency with repeated analyses.  There is no need to remember all of the details about which organisms and other analysis options were selected.</a:t>
            </a:r>
          </a:p>
          <a:p>
            <a:r>
              <a:rPr lang="en-US" sz="3600" dirty="0">
                <a:latin typeface="Atkinson Hyperlegible" pitchFamily="2" charset="0"/>
              </a:rPr>
              <a:t>One WHONET user can create macros and reports for many other WHONET users, which promotes standardization and collaborative discussions of results both within a single institution and across many institutions.</a:t>
            </a:r>
          </a:p>
          <a:p>
            <a:r>
              <a:rPr lang="en-US" sz="3600" dirty="0">
                <a:latin typeface="Atkinson Hyperlegible" pitchFamily="2" charset="0"/>
              </a:rPr>
              <a:t>WHONET macros can be scheduled to run automatically, for example, daily, weekly, or monthly.</a:t>
            </a:r>
          </a:p>
        </p:txBody>
      </p:sp>
      <p:sp>
        <p:nvSpPr>
          <p:cNvPr id="4" name="TextBox 2">
            <a:extLst>
              <a:ext uri="{FF2B5EF4-FFF2-40B4-BE49-F238E27FC236}">
                <a16:creationId xmlns:a16="http://schemas.microsoft.com/office/drawing/2014/main" id="{6BC7FB4A-DB4C-EF73-3864-D1DE0715F0B9}"/>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Benefits of using macros</a:t>
            </a:r>
          </a:p>
        </p:txBody>
      </p:sp>
      <p:grpSp>
        <p:nvGrpSpPr>
          <p:cNvPr id="2" name="Group 1">
            <a:extLst>
              <a:ext uri="{FF2B5EF4-FFF2-40B4-BE49-F238E27FC236}">
                <a16:creationId xmlns:a16="http://schemas.microsoft.com/office/drawing/2014/main" id="{4FDF266B-F6C0-B848-EB4B-F2D2EB4E3DFB}"/>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0D6240DB-E64F-87F9-DB02-A7A609CE971A}"/>
                </a:ext>
              </a:extLst>
            </p:cNvPr>
            <p:cNvGrpSpPr/>
            <p:nvPr/>
          </p:nvGrpSpPr>
          <p:grpSpPr>
            <a:xfrm>
              <a:off x="165100" y="146538"/>
              <a:ext cx="882162" cy="882162"/>
              <a:chOff x="133613" y="0"/>
              <a:chExt cx="6350000" cy="6350000"/>
            </a:xfrm>
          </p:grpSpPr>
          <p:sp>
            <p:nvSpPr>
              <p:cNvPr id="7" name="Freeform 3">
                <a:extLst>
                  <a:ext uri="{FF2B5EF4-FFF2-40B4-BE49-F238E27FC236}">
                    <a16:creationId xmlns:a16="http://schemas.microsoft.com/office/drawing/2014/main" id="{C5BABA8A-0F52-53E0-7438-9AE38B99EA89}"/>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36E1FF8F-23D1-4325-6675-55A52972AC82}"/>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8" name="Group 7">
            <a:extLst>
              <a:ext uri="{FF2B5EF4-FFF2-40B4-BE49-F238E27FC236}">
                <a16:creationId xmlns:a16="http://schemas.microsoft.com/office/drawing/2014/main" id="{CCAA03DF-2B96-818C-69EF-8ADC2416F87F}"/>
              </a:ext>
            </a:extLst>
          </p:cNvPr>
          <p:cNvGrpSpPr/>
          <p:nvPr/>
        </p:nvGrpSpPr>
        <p:grpSpPr>
          <a:xfrm>
            <a:off x="152400" y="1130317"/>
            <a:ext cx="851038" cy="1193783"/>
            <a:chOff x="934259" y="4732279"/>
            <a:chExt cx="851038" cy="1193783"/>
          </a:xfrm>
        </p:grpSpPr>
        <p:sp>
          <p:nvSpPr>
            <p:cNvPr id="9" name="Freeform 12">
              <a:extLst>
                <a:ext uri="{FF2B5EF4-FFF2-40B4-BE49-F238E27FC236}">
                  <a16:creationId xmlns:a16="http://schemas.microsoft.com/office/drawing/2014/main" id="{453227F5-8B41-9B8C-8E31-4052F0D229B2}"/>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0" name="TextBox 13">
              <a:extLst>
                <a:ext uri="{FF2B5EF4-FFF2-40B4-BE49-F238E27FC236}">
                  <a16:creationId xmlns:a16="http://schemas.microsoft.com/office/drawing/2014/main" id="{A3DA3C87-56F9-0C2C-AD62-147F3364E86D}"/>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1664047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333500"/>
            <a:ext cx="15773400" cy="6527007"/>
          </a:xfrm>
        </p:spPr>
        <p:txBody>
          <a:bodyPr>
            <a:normAutofit/>
          </a:bodyPr>
          <a:lstStyle/>
          <a:p>
            <a:r>
              <a:rPr lang="en-US" sz="3600" dirty="0">
                <a:latin typeface="Atkinson Hyperlegible" pitchFamily="2" charset="0"/>
              </a:rPr>
              <a:t>Go to WHONET data analysis and choose the analysis parameters that you are interested in.  </a:t>
            </a:r>
          </a:p>
          <a:p>
            <a:pPr lvl="1"/>
            <a:r>
              <a:rPr lang="en-US" sz="3200" dirty="0">
                <a:latin typeface="Atkinson Hyperlegible" pitchFamily="2" charset="0"/>
              </a:rPr>
              <a:t>Example:  Using the WHO Test Laboratory, choose “%RIS”, “Staphylococcus aureus” and “Escherichia coli”, and the “WHO-TST-2000-01.sqlite” data file.  Also choose “First isolate with antibiotic results”.</a:t>
            </a:r>
          </a:p>
          <a:p>
            <a:r>
              <a:rPr lang="en-US" sz="3600" dirty="0">
                <a:latin typeface="Atkinson Hyperlegible" pitchFamily="2" charset="0"/>
              </a:rPr>
              <a:t>You can then “Begin analysis” to ensure that the results agree with your expectations.</a:t>
            </a:r>
          </a:p>
        </p:txBody>
      </p:sp>
      <p:pic>
        <p:nvPicPr>
          <p:cNvPr id="5" name="Picture 4">
            <a:extLst>
              <a:ext uri="{FF2B5EF4-FFF2-40B4-BE49-F238E27FC236}">
                <a16:creationId xmlns:a16="http://schemas.microsoft.com/office/drawing/2014/main" id="{561DA0CE-081A-BBE0-5530-187DD8725642}"/>
              </a:ext>
            </a:extLst>
          </p:cNvPr>
          <p:cNvPicPr>
            <a:picLocks noChangeAspect="1"/>
          </p:cNvPicPr>
          <p:nvPr/>
        </p:nvPicPr>
        <p:blipFill>
          <a:blip r:embed="rId2"/>
          <a:stretch>
            <a:fillRect/>
          </a:stretch>
        </p:blipFill>
        <p:spPr>
          <a:xfrm>
            <a:off x="2133062" y="5645777"/>
            <a:ext cx="5906003" cy="4324037"/>
          </a:xfrm>
          <a:prstGeom prst="rect">
            <a:avLst/>
          </a:prstGeom>
        </p:spPr>
      </p:pic>
      <p:pic>
        <p:nvPicPr>
          <p:cNvPr id="7" name="Picture 6">
            <a:extLst>
              <a:ext uri="{FF2B5EF4-FFF2-40B4-BE49-F238E27FC236}">
                <a16:creationId xmlns:a16="http://schemas.microsoft.com/office/drawing/2014/main" id="{7DBA5742-4B99-07DA-7B7E-CB8C8AF3975F}"/>
              </a:ext>
            </a:extLst>
          </p:cNvPr>
          <p:cNvPicPr>
            <a:picLocks noChangeAspect="1"/>
          </p:cNvPicPr>
          <p:nvPr/>
        </p:nvPicPr>
        <p:blipFill>
          <a:blip r:embed="rId3"/>
          <a:stretch>
            <a:fillRect/>
          </a:stretch>
        </p:blipFill>
        <p:spPr>
          <a:xfrm>
            <a:off x="8512280" y="5703463"/>
            <a:ext cx="7212932" cy="4282679"/>
          </a:xfrm>
          <a:prstGeom prst="rect">
            <a:avLst/>
          </a:prstGeom>
        </p:spPr>
      </p:pic>
      <p:sp>
        <p:nvSpPr>
          <p:cNvPr id="4" name="TextBox 2">
            <a:extLst>
              <a:ext uri="{FF2B5EF4-FFF2-40B4-BE49-F238E27FC236}">
                <a16:creationId xmlns:a16="http://schemas.microsoft.com/office/drawing/2014/main" id="{F3CDE0AB-50F8-3F48-A071-85E2C607157E}"/>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Running a WHONET analysis</a:t>
            </a:r>
          </a:p>
        </p:txBody>
      </p:sp>
      <p:sp>
        <p:nvSpPr>
          <p:cNvPr id="2" name="Rectangle: Rounded Corners 1">
            <a:extLst>
              <a:ext uri="{FF2B5EF4-FFF2-40B4-BE49-F238E27FC236}">
                <a16:creationId xmlns:a16="http://schemas.microsoft.com/office/drawing/2014/main" id="{EAB91E3B-6CCE-555D-BFF8-B85275C204F5}"/>
              </a:ext>
            </a:extLst>
          </p:cNvPr>
          <p:cNvSpPr/>
          <p:nvPr/>
        </p:nvSpPr>
        <p:spPr>
          <a:xfrm>
            <a:off x="2018670" y="9462590"/>
            <a:ext cx="1511405"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6" name="Group 5">
            <a:extLst>
              <a:ext uri="{FF2B5EF4-FFF2-40B4-BE49-F238E27FC236}">
                <a16:creationId xmlns:a16="http://schemas.microsoft.com/office/drawing/2014/main" id="{EF92BBDE-D863-3E9A-4097-E6F4AC89DE11}"/>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EB39BA08-59F4-9C9F-2827-0BC9D4CD0BB1}"/>
                </a:ext>
              </a:extLst>
            </p:cNvPr>
            <p:cNvGrpSpPr/>
            <p:nvPr/>
          </p:nvGrpSpPr>
          <p:grpSpPr>
            <a:xfrm>
              <a:off x="165100" y="146538"/>
              <a:ext cx="882162" cy="882162"/>
              <a:chOff x="133613" y="0"/>
              <a:chExt cx="6350000" cy="6350000"/>
            </a:xfrm>
          </p:grpSpPr>
          <p:sp>
            <p:nvSpPr>
              <p:cNvPr id="10" name="Freeform 3">
                <a:extLst>
                  <a:ext uri="{FF2B5EF4-FFF2-40B4-BE49-F238E27FC236}">
                    <a16:creationId xmlns:a16="http://schemas.microsoft.com/office/drawing/2014/main" id="{5C2930F2-766C-C42E-5C3C-4EE6A47428E8}"/>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1860605A-FEEC-AE3C-607A-B0FE74F41C06}"/>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1" name="Group 10">
            <a:extLst>
              <a:ext uri="{FF2B5EF4-FFF2-40B4-BE49-F238E27FC236}">
                <a16:creationId xmlns:a16="http://schemas.microsoft.com/office/drawing/2014/main" id="{CCC02329-D688-B364-38CB-B039EBCA6289}"/>
              </a:ext>
            </a:extLst>
          </p:cNvPr>
          <p:cNvGrpSpPr/>
          <p:nvPr/>
        </p:nvGrpSpPr>
        <p:grpSpPr>
          <a:xfrm>
            <a:off x="152400" y="1130317"/>
            <a:ext cx="851038" cy="1193783"/>
            <a:chOff x="934259" y="4732279"/>
            <a:chExt cx="851038" cy="1193783"/>
          </a:xfrm>
        </p:grpSpPr>
        <p:sp>
          <p:nvSpPr>
            <p:cNvPr id="12" name="Freeform 12">
              <a:extLst>
                <a:ext uri="{FF2B5EF4-FFF2-40B4-BE49-F238E27FC236}">
                  <a16:creationId xmlns:a16="http://schemas.microsoft.com/office/drawing/2014/main" id="{6D0CB667-2A7B-F445-C96E-29D3649709A3}"/>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686ABF26-F968-15BB-D661-693B98400F27}"/>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283274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526837"/>
            <a:ext cx="16228466" cy="6641676"/>
          </a:xfrm>
        </p:spPr>
        <p:txBody>
          <a:bodyPr>
            <a:normAutofit/>
          </a:bodyPr>
          <a:lstStyle/>
          <a:p>
            <a:r>
              <a:rPr lang="en-US" sz="3600" dirty="0">
                <a:latin typeface="Atkinson Hyperlegible" pitchFamily="2" charset="0"/>
              </a:rPr>
              <a:t>Click on “Macros” to get the below screen, then click on “New”.</a:t>
            </a:r>
          </a:p>
          <a:p>
            <a:r>
              <a:rPr lang="en-US" sz="3600" dirty="0">
                <a:latin typeface="Atkinson Hyperlegible" pitchFamily="2" charset="0"/>
              </a:rPr>
              <a:t>Enter a name for the new macro, and then click “Save”</a:t>
            </a:r>
          </a:p>
          <a:p>
            <a:pPr lvl="1"/>
            <a:r>
              <a:rPr lang="en-US" sz="3200" dirty="0">
                <a:latin typeface="Atkinson Hyperlegible" pitchFamily="2" charset="0"/>
              </a:rPr>
              <a:t>Example:  </a:t>
            </a:r>
            <a:r>
              <a:rPr lang="en-US" sz="3200" b="1" dirty="0">
                <a:latin typeface="Atkinson Hyperlegible" pitchFamily="2" charset="0"/>
              </a:rPr>
              <a:t>%RIS </a:t>
            </a:r>
            <a:r>
              <a:rPr lang="en-US" sz="3200" b="1" dirty="0" err="1">
                <a:latin typeface="Atkinson Hyperlegible" pitchFamily="2" charset="0"/>
              </a:rPr>
              <a:t>sau</a:t>
            </a:r>
            <a:r>
              <a:rPr lang="en-US" sz="3200" b="1" dirty="0">
                <a:latin typeface="Atkinson Hyperlegible" pitchFamily="2" charset="0"/>
              </a:rPr>
              <a:t> and eco – First</a:t>
            </a:r>
          </a:p>
          <a:p>
            <a:r>
              <a:rPr lang="en-US" sz="3600" dirty="0">
                <a:latin typeface="Atkinson Hyperlegible" pitchFamily="2" charset="0"/>
              </a:rPr>
              <a:t>Enter a name for the new macro file, and then click “Save”</a:t>
            </a:r>
          </a:p>
          <a:p>
            <a:pPr lvl="1"/>
            <a:r>
              <a:rPr lang="en-US" sz="3600" dirty="0">
                <a:latin typeface="Atkinson Hyperlegible" pitchFamily="2" charset="0"/>
              </a:rPr>
              <a:t>Example:  </a:t>
            </a:r>
            <a:r>
              <a:rPr lang="en-US" sz="3600" b="1" dirty="0">
                <a:latin typeface="Atkinson Hyperlegible" pitchFamily="2" charset="0"/>
              </a:rPr>
              <a:t>%RIS </a:t>
            </a:r>
            <a:r>
              <a:rPr lang="en-US" sz="3600" b="1" dirty="0" err="1">
                <a:latin typeface="Atkinson Hyperlegible" pitchFamily="2" charset="0"/>
              </a:rPr>
              <a:t>sau</a:t>
            </a:r>
            <a:r>
              <a:rPr lang="en-US" sz="3600" b="1" dirty="0">
                <a:latin typeface="Atkinson Hyperlegible" pitchFamily="2" charset="0"/>
              </a:rPr>
              <a:t> and eco – </a:t>
            </a:r>
            <a:r>
              <a:rPr lang="en-US" sz="3600" b="1" dirty="0" err="1">
                <a:latin typeface="Atkinson Hyperlegible" pitchFamily="2" charset="0"/>
              </a:rPr>
              <a:t>First.mcr</a:t>
            </a:r>
            <a:endParaRPr lang="en-US" sz="3600" b="1" dirty="0">
              <a:latin typeface="Atkinson Hyperlegible" pitchFamily="2" charset="0"/>
            </a:endParaRPr>
          </a:p>
          <a:p>
            <a:pPr lvl="1"/>
            <a:r>
              <a:rPr lang="en-US" sz="3200" dirty="0">
                <a:latin typeface="Atkinson Hyperlegible" pitchFamily="2" charset="0"/>
              </a:rPr>
              <a:t>By default, your macro files will be saved in C:\WHONET\Macros</a:t>
            </a:r>
          </a:p>
        </p:txBody>
      </p:sp>
      <p:pic>
        <p:nvPicPr>
          <p:cNvPr id="6" name="Picture 5">
            <a:extLst>
              <a:ext uri="{FF2B5EF4-FFF2-40B4-BE49-F238E27FC236}">
                <a16:creationId xmlns:a16="http://schemas.microsoft.com/office/drawing/2014/main" id="{9B72B52D-283B-9F1D-DEB6-B578CAFD855A}"/>
              </a:ext>
            </a:extLst>
          </p:cNvPr>
          <p:cNvPicPr>
            <a:picLocks noChangeAspect="1"/>
          </p:cNvPicPr>
          <p:nvPr/>
        </p:nvPicPr>
        <p:blipFill>
          <a:blip r:embed="rId2"/>
          <a:stretch>
            <a:fillRect/>
          </a:stretch>
        </p:blipFill>
        <p:spPr>
          <a:xfrm>
            <a:off x="152399" y="6134100"/>
            <a:ext cx="5614883" cy="3962400"/>
          </a:xfrm>
          <a:prstGeom prst="rect">
            <a:avLst/>
          </a:prstGeom>
        </p:spPr>
      </p:pic>
      <p:pic>
        <p:nvPicPr>
          <p:cNvPr id="9" name="Picture 8">
            <a:extLst>
              <a:ext uri="{FF2B5EF4-FFF2-40B4-BE49-F238E27FC236}">
                <a16:creationId xmlns:a16="http://schemas.microsoft.com/office/drawing/2014/main" id="{002BA7E6-CDC2-5BC1-F1FB-55CDFA45BF89}"/>
              </a:ext>
            </a:extLst>
          </p:cNvPr>
          <p:cNvPicPr>
            <a:picLocks noChangeAspect="1"/>
          </p:cNvPicPr>
          <p:nvPr/>
        </p:nvPicPr>
        <p:blipFill>
          <a:blip r:embed="rId3"/>
          <a:stretch>
            <a:fillRect/>
          </a:stretch>
        </p:blipFill>
        <p:spPr>
          <a:xfrm>
            <a:off x="5995140" y="6133540"/>
            <a:ext cx="5434860" cy="3998894"/>
          </a:xfrm>
          <a:prstGeom prst="rect">
            <a:avLst/>
          </a:prstGeom>
        </p:spPr>
      </p:pic>
      <p:sp>
        <p:nvSpPr>
          <p:cNvPr id="4" name="TextBox 2">
            <a:extLst>
              <a:ext uri="{FF2B5EF4-FFF2-40B4-BE49-F238E27FC236}">
                <a16:creationId xmlns:a16="http://schemas.microsoft.com/office/drawing/2014/main" id="{33441686-7E57-BBEF-8017-767E0DEB95FB}"/>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Creating a WHONET macro</a:t>
            </a:r>
          </a:p>
        </p:txBody>
      </p:sp>
      <p:sp>
        <p:nvSpPr>
          <p:cNvPr id="2" name="Rectangle: Rounded Corners 1">
            <a:extLst>
              <a:ext uri="{FF2B5EF4-FFF2-40B4-BE49-F238E27FC236}">
                <a16:creationId xmlns:a16="http://schemas.microsoft.com/office/drawing/2014/main" id="{7FE52720-8D4B-FFD5-64AF-0945E81A3043}"/>
              </a:ext>
            </a:extLst>
          </p:cNvPr>
          <p:cNvSpPr/>
          <p:nvPr/>
        </p:nvSpPr>
        <p:spPr>
          <a:xfrm>
            <a:off x="4103255" y="6991699"/>
            <a:ext cx="1662545"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pic>
        <p:nvPicPr>
          <p:cNvPr id="7" name="Picture 6">
            <a:extLst>
              <a:ext uri="{FF2B5EF4-FFF2-40B4-BE49-F238E27FC236}">
                <a16:creationId xmlns:a16="http://schemas.microsoft.com/office/drawing/2014/main" id="{B0F20C23-7BAA-C040-0F84-6231325FE726}"/>
              </a:ext>
            </a:extLst>
          </p:cNvPr>
          <p:cNvPicPr>
            <a:picLocks noChangeAspect="1"/>
          </p:cNvPicPr>
          <p:nvPr/>
        </p:nvPicPr>
        <p:blipFill>
          <a:blip r:embed="rId4"/>
          <a:stretch>
            <a:fillRect/>
          </a:stretch>
        </p:blipFill>
        <p:spPr>
          <a:xfrm>
            <a:off x="11658600" y="6080711"/>
            <a:ext cx="6400800" cy="4015789"/>
          </a:xfrm>
          <a:prstGeom prst="rect">
            <a:avLst/>
          </a:prstGeom>
        </p:spPr>
      </p:pic>
      <p:sp>
        <p:nvSpPr>
          <p:cNvPr id="8" name="Rectangle: Rounded Corners 7">
            <a:extLst>
              <a:ext uri="{FF2B5EF4-FFF2-40B4-BE49-F238E27FC236}">
                <a16:creationId xmlns:a16="http://schemas.microsoft.com/office/drawing/2014/main" id="{0FD8967D-288F-50D7-A39B-EC58FC6CDA7E}"/>
              </a:ext>
            </a:extLst>
          </p:cNvPr>
          <p:cNvSpPr/>
          <p:nvPr/>
        </p:nvSpPr>
        <p:spPr>
          <a:xfrm>
            <a:off x="6089073" y="6781800"/>
            <a:ext cx="1828801"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0" name="Rectangle: Rounded Corners 9">
            <a:extLst>
              <a:ext uri="{FF2B5EF4-FFF2-40B4-BE49-F238E27FC236}">
                <a16:creationId xmlns:a16="http://schemas.microsoft.com/office/drawing/2014/main" id="{8084234B-F695-6EFC-A7D7-024F6A1C480F}"/>
              </a:ext>
            </a:extLst>
          </p:cNvPr>
          <p:cNvSpPr/>
          <p:nvPr/>
        </p:nvSpPr>
        <p:spPr>
          <a:xfrm>
            <a:off x="12573000" y="8798736"/>
            <a:ext cx="1662545" cy="328926"/>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48BF1FD4-5E43-2657-583C-24A081006246}"/>
              </a:ext>
            </a:extLst>
          </p:cNvPr>
          <p:cNvGrpSpPr/>
          <p:nvPr/>
        </p:nvGrpSpPr>
        <p:grpSpPr>
          <a:xfrm>
            <a:off x="165100" y="133238"/>
            <a:ext cx="882162" cy="895462"/>
            <a:chOff x="165100" y="133238"/>
            <a:chExt cx="882162" cy="895462"/>
          </a:xfrm>
        </p:grpSpPr>
        <p:grpSp>
          <p:nvGrpSpPr>
            <p:cNvPr id="11" name="Group 2">
              <a:extLst>
                <a:ext uri="{FF2B5EF4-FFF2-40B4-BE49-F238E27FC236}">
                  <a16:creationId xmlns:a16="http://schemas.microsoft.com/office/drawing/2014/main" id="{CBA83460-58E9-0C53-63B1-00BC4E64EE71}"/>
                </a:ext>
              </a:extLst>
            </p:cNvPr>
            <p:cNvGrpSpPr/>
            <p:nvPr/>
          </p:nvGrpSpPr>
          <p:grpSpPr>
            <a:xfrm>
              <a:off x="165100" y="146538"/>
              <a:ext cx="882162" cy="882162"/>
              <a:chOff x="133613" y="0"/>
              <a:chExt cx="6350000" cy="6350000"/>
            </a:xfrm>
          </p:grpSpPr>
          <p:sp>
            <p:nvSpPr>
              <p:cNvPr id="13" name="Freeform 3">
                <a:extLst>
                  <a:ext uri="{FF2B5EF4-FFF2-40B4-BE49-F238E27FC236}">
                    <a16:creationId xmlns:a16="http://schemas.microsoft.com/office/drawing/2014/main" id="{2B31F2BD-7A41-35FA-05EE-C70BFEBE6DA2}"/>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2" name="TextBox 5">
              <a:extLst>
                <a:ext uri="{FF2B5EF4-FFF2-40B4-BE49-F238E27FC236}">
                  <a16:creationId xmlns:a16="http://schemas.microsoft.com/office/drawing/2014/main" id="{20DDE104-4003-A9CC-42E1-1E3774BAFCC9}"/>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4BE67467-DCBC-E080-9810-DDB8F66C746A}"/>
              </a:ext>
            </a:extLst>
          </p:cNvPr>
          <p:cNvGrpSpPr/>
          <p:nvPr/>
        </p:nvGrpSpPr>
        <p:grpSpPr>
          <a:xfrm>
            <a:off x="152400" y="1130317"/>
            <a:ext cx="851038" cy="1193783"/>
            <a:chOff x="934259" y="4732279"/>
            <a:chExt cx="851038" cy="1193783"/>
          </a:xfrm>
        </p:grpSpPr>
        <p:sp>
          <p:nvSpPr>
            <p:cNvPr id="15" name="Freeform 12">
              <a:extLst>
                <a:ext uri="{FF2B5EF4-FFF2-40B4-BE49-F238E27FC236}">
                  <a16:creationId xmlns:a16="http://schemas.microsoft.com/office/drawing/2014/main" id="{3AF59870-09F9-2D7E-0B67-017986906EF9}"/>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6" name="TextBox 13">
              <a:extLst>
                <a:ext uri="{FF2B5EF4-FFF2-40B4-BE49-F238E27FC236}">
                  <a16:creationId xmlns:a16="http://schemas.microsoft.com/office/drawing/2014/main" id="{CF25D161-72F8-E486-7C2D-10ECCBC9B347}"/>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8" name="TextBox 17">
            <a:extLst>
              <a:ext uri="{FF2B5EF4-FFF2-40B4-BE49-F238E27FC236}">
                <a16:creationId xmlns:a16="http://schemas.microsoft.com/office/drawing/2014/main" id="{90C7C9A3-414F-5BCF-64E4-247F342DD979}"/>
              </a:ext>
            </a:extLst>
          </p:cNvPr>
          <p:cNvSpPr txBox="1"/>
          <p:nvPr/>
        </p:nvSpPr>
        <p:spPr>
          <a:xfrm>
            <a:off x="4572000" y="4788480"/>
            <a:ext cx="9144000" cy="646331"/>
          </a:xfrm>
          <a:prstGeom prst="rect">
            <a:avLst/>
          </a:prstGeom>
          <a:noFill/>
        </p:spPr>
        <p:txBody>
          <a:bodyPr wrap="square">
            <a:spAutoFit/>
          </a:bodyPr>
          <a:lstStyle/>
          <a:p>
            <a:r>
              <a:rPr lang="en-US" sz="1800" kern="0" dirty="0">
                <a:solidFill>
                  <a:srgbClr val="000000"/>
                </a:solidFill>
                <a:effectLst/>
                <a:latin typeface="Atkinson Hyperlegible" pitchFamily="2" charset="0"/>
                <a:ea typeface="Times New Roman" panose="02020603050405020304" pitchFamily="18" charset="0"/>
                <a:cs typeface="Times New Roman" panose="02020603050405020304" pitchFamily="18" charset="0"/>
              </a:rPr>
              <a:t>After you create the macro, it will appear on the screen with the list of macros, as you can see on that last image below.</a:t>
            </a:r>
            <a:endParaRPr lang="en-US" dirty="0">
              <a:latin typeface="Atkinson Hyperlegible" pitchFamily="2" charset="0"/>
            </a:endParaRPr>
          </a:p>
        </p:txBody>
      </p:sp>
    </p:spTree>
    <p:extLst>
      <p:ext uri="{BB962C8B-B14F-4D97-AF65-F5344CB8AC3E}">
        <p14:creationId xmlns:p14="http://schemas.microsoft.com/office/powerpoint/2010/main" val="1988383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5B8B7-0841-6393-BE5D-EB952B80F802}"/>
              </a:ext>
            </a:extLst>
          </p:cNvPr>
          <p:cNvSpPr>
            <a:spLocks noGrp="1"/>
          </p:cNvSpPr>
          <p:nvPr>
            <p:ph idx="1"/>
          </p:nvPr>
        </p:nvSpPr>
        <p:spPr>
          <a:xfrm>
            <a:off x="1257300" y="1790700"/>
            <a:ext cx="15773400" cy="6527007"/>
          </a:xfrm>
        </p:spPr>
        <p:txBody>
          <a:bodyPr>
            <a:normAutofit/>
          </a:bodyPr>
          <a:lstStyle/>
          <a:p>
            <a:r>
              <a:rPr lang="en-US" sz="3600" dirty="0">
                <a:latin typeface="Atkinson Hyperlegible" pitchFamily="2" charset="0"/>
              </a:rPr>
              <a:t>You can see the list of macros that you have created.  From here, you have the options of “New”, “Load”, “Edit”, and “Delete”.</a:t>
            </a:r>
          </a:p>
          <a:p>
            <a:r>
              <a:rPr lang="en-US" sz="3600" dirty="0">
                <a:latin typeface="Atkinson Hyperlegible" pitchFamily="2" charset="0"/>
              </a:rPr>
              <a:t>You can also click on “Browse” if you would like to find macros saved in another file location.</a:t>
            </a:r>
          </a:p>
        </p:txBody>
      </p:sp>
      <p:sp>
        <p:nvSpPr>
          <p:cNvPr id="4" name="TextBox 2">
            <a:extLst>
              <a:ext uri="{FF2B5EF4-FFF2-40B4-BE49-F238E27FC236}">
                <a16:creationId xmlns:a16="http://schemas.microsoft.com/office/drawing/2014/main" id="{6BC7FB4A-DB4C-EF73-3864-D1DE0715F0B9}"/>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Macro list</a:t>
            </a:r>
          </a:p>
        </p:txBody>
      </p:sp>
      <p:pic>
        <p:nvPicPr>
          <p:cNvPr id="2" name="Picture 1">
            <a:extLst>
              <a:ext uri="{FF2B5EF4-FFF2-40B4-BE49-F238E27FC236}">
                <a16:creationId xmlns:a16="http://schemas.microsoft.com/office/drawing/2014/main" id="{20968927-D644-08C7-1711-BB67BB68EE89}"/>
              </a:ext>
            </a:extLst>
          </p:cNvPr>
          <p:cNvPicPr>
            <a:picLocks noChangeAspect="1"/>
          </p:cNvPicPr>
          <p:nvPr/>
        </p:nvPicPr>
        <p:blipFill>
          <a:blip r:embed="rId2"/>
          <a:stretch>
            <a:fillRect/>
          </a:stretch>
        </p:blipFill>
        <p:spPr>
          <a:xfrm>
            <a:off x="4953000" y="4686300"/>
            <a:ext cx="7319376" cy="5165255"/>
          </a:xfrm>
          <a:prstGeom prst="rect">
            <a:avLst/>
          </a:prstGeom>
        </p:spPr>
      </p:pic>
      <p:grpSp>
        <p:nvGrpSpPr>
          <p:cNvPr id="5" name="Group 4">
            <a:extLst>
              <a:ext uri="{FF2B5EF4-FFF2-40B4-BE49-F238E27FC236}">
                <a16:creationId xmlns:a16="http://schemas.microsoft.com/office/drawing/2014/main" id="{75C8B52B-7E03-6128-B6A3-65AD8C65958B}"/>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EEB467CF-CAC5-D8F0-40E5-BC090DBE5BEC}"/>
                </a:ext>
              </a:extLst>
            </p:cNvPr>
            <p:cNvGrpSpPr/>
            <p:nvPr/>
          </p:nvGrpSpPr>
          <p:grpSpPr>
            <a:xfrm>
              <a:off x="165100" y="146538"/>
              <a:ext cx="882162" cy="882162"/>
              <a:chOff x="133613" y="0"/>
              <a:chExt cx="6350000" cy="6350000"/>
            </a:xfrm>
          </p:grpSpPr>
          <p:sp>
            <p:nvSpPr>
              <p:cNvPr id="8" name="Freeform 3">
                <a:extLst>
                  <a:ext uri="{FF2B5EF4-FFF2-40B4-BE49-F238E27FC236}">
                    <a16:creationId xmlns:a16="http://schemas.microsoft.com/office/drawing/2014/main" id="{36B1FD73-9698-EE61-0FFF-8E8B8E68A52C}"/>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7" name="TextBox 5">
              <a:extLst>
                <a:ext uri="{FF2B5EF4-FFF2-40B4-BE49-F238E27FC236}">
                  <a16:creationId xmlns:a16="http://schemas.microsoft.com/office/drawing/2014/main" id="{80B8DCA6-ACD0-FD77-1BF1-3ADE4DFB8712}"/>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9" name="Group 8">
            <a:extLst>
              <a:ext uri="{FF2B5EF4-FFF2-40B4-BE49-F238E27FC236}">
                <a16:creationId xmlns:a16="http://schemas.microsoft.com/office/drawing/2014/main" id="{FBDFCE83-C4E2-EB6C-8EFD-647002F8C33E}"/>
              </a:ext>
            </a:extLst>
          </p:cNvPr>
          <p:cNvGrpSpPr/>
          <p:nvPr/>
        </p:nvGrpSpPr>
        <p:grpSpPr>
          <a:xfrm>
            <a:off x="152400" y="1130317"/>
            <a:ext cx="851038" cy="1193783"/>
            <a:chOff x="934259" y="4732279"/>
            <a:chExt cx="851038" cy="1193783"/>
          </a:xfrm>
        </p:grpSpPr>
        <p:sp>
          <p:nvSpPr>
            <p:cNvPr id="10" name="Freeform 12">
              <a:extLst>
                <a:ext uri="{FF2B5EF4-FFF2-40B4-BE49-F238E27FC236}">
                  <a16:creationId xmlns:a16="http://schemas.microsoft.com/office/drawing/2014/main" id="{9BF40A33-4F5E-2833-5977-A2AEE977B8FA}"/>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13">
              <a:extLst>
                <a:ext uri="{FF2B5EF4-FFF2-40B4-BE49-F238E27FC236}">
                  <a16:creationId xmlns:a16="http://schemas.microsoft.com/office/drawing/2014/main" id="{E72C3D61-36C6-BE9F-C2D9-5CBC0676B08F}"/>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2" name="Rectangle: Rounded Corners 11">
            <a:extLst>
              <a:ext uri="{FF2B5EF4-FFF2-40B4-BE49-F238E27FC236}">
                <a16:creationId xmlns:a16="http://schemas.microsoft.com/office/drawing/2014/main" id="{4381D54D-2DBA-15AE-8410-DBED98055306}"/>
              </a:ext>
            </a:extLst>
          </p:cNvPr>
          <p:cNvSpPr/>
          <p:nvPr/>
        </p:nvSpPr>
        <p:spPr>
          <a:xfrm>
            <a:off x="4915510" y="5768090"/>
            <a:ext cx="2434133"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3" name="Rectangle: Rounded Corners 12">
            <a:extLst>
              <a:ext uri="{FF2B5EF4-FFF2-40B4-BE49-F238E27FC236}">
                <a16:creationId xmlns:a16="http://schemas.microsoft.com/office/drawing/2014/main" id="{57A9F541-DBC1-62AD-B723-77172D7FDB50}"/>
              </a:ext>
            </a:extLst>
          </p:cNvPr>
          <p:cNvSpPr/>
          <p:nvPr/>
        </p:nvSpPr>
        <p:spPr>
          <a:xfrm>
            <a:off x="9986467" y="5719425"/>
            <a:ext cx="2434133" cy="267754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4" name="Rectangle: Rounded Corners 13">
            <a:extLst>
              <a:ext uri="{FF2B5EF4-FFF2-40B4-BE49-F238E27FC236}">
                <a16:creationId xmlns:a16="http://schemas.microsoft.com/office/drawing/2014/main" id="{60D4A39E-1A0A-595D-E5F0-0991FA07B753}"/>
              </a:ext>
            </a:extLst>
          </p:cNvPr>
          <p:cNvSpPr/>
          <p:nvPr/>
        </p:nvSpPr>
        <p:spPr>
          <a:xfrm>
            <a:off x="8001000" y="9281443"/>
            <a:ext cx="2434133" cy="582713"/>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11230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298155" y="-342900"/>
            <a:ext cx="16713731" cy="145834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Data analysis – required parameters</a:t>
            </a:r>
          </a:p>
        </p:txBody>
      </p:sp>
      <p:sp>
        <p:nvSpPr>
          <p:cNvPr id="13" name="Freeform 6">
            <a:extLst>
              <a:ext uri="{FF2B5EF4-FFF2-40B4-BE49-F238E27FC236}">
                <a16:creationId xmlns:a16="http://schemas.microsoft.com/office/drawing/2014/main" id="{15DADFF4-0389-910F-5E6F-641770647A00}"/>
              </a:ext>
            </a:extLst>
          </p:cNvPr>
          <p:cNvSpPr/>
          <p:nvPr/>
        </p:nvSpPr>
        <p:spPr>
          <a:xfrm>
            <a:off x="4192715" y="2095500"/>
            <a:ext cx="8761285" cy="6421362"/>
          </a:xfrm>
          <a:custGeom>
            <a:avLst/>
            <a:gdLst/>
            <a:ahLst/>
            <a:cxnLst/>
            <a:rect l="l" t="t" r="r" b="b"/>
            <a:pathLst>
              <a:path w="8761285" h="6421362">
                <a:moveTo>
                  <a:pt x="0" y="0"/>
                </a:moveTo>
                <a:lnTo>
                  <a:pt x="8761285" y="0"/>
                </a:lnTo>
                <a:lnTo>
                  <a:pt x="8761285" y="6421362"/>
                </a:lnTo>
                <a:lnTo>
                  <a:pt x="0" y="6421362"/>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7" name="Rectangle: Rounded Corners 6">
            <a:extLst>
              <a:ext uri="{FF2B5EF4-FFF2-40B4-BE49-F238E27FC236}">
                <a16:creationId xmlns:a16="http://schemas.microsoft.com/office/drawing/2014/main" id="{70434346-E712-BFA5-353A-70E66D4B914D}"/>
              </a:ext>
            </a:extLst>
          </p:cNvPr>
          <p:cNvSpPr/>
          <p:nvPr/>
        </p:nvSpPr>
        <p:spPr>
          <a:xfrm>
            <a:off x="4029769" y="2537081"/>
            <a:ext cx="2677546" cy="52177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8" name="Rectangle: Rounded Corners 7">
            <a:extLst>
              <a:ext uri="{FF2B5EF4-FFF2-40B4-BE49-F238E27FC236}">
                <a16:creationId xmlns:a16="http://schemas.microsoft.com/office/drawing/2014/main" id="{98EB3494-841A-221D-93FF-991A11AC615E}"/>
              </a:ext>
            </a:extLst>
          </p:cNvPr>
          <p:cNvSpPr/>
          <p:nvPr/>
        </p:nvSpPr>
        <p:spPr>
          <a:xfrm>
            <a:off x="7938099" y="6059180"/>
            <a:ext cx="4743437" cy="7050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5F458226-6883-E0C2-0398-4C5B86439461}"/>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8094F589-A2F2-6A97-F6E0-F32F2C3F5CCA}"/>
                </a:ext>
              </a:extLst>
            </p:cNvPr>
            <p:cNvGrpSpPr/>
            <p:nvPr/>
          </p:nvGrpSpPr>
          <p:grpSpPr>
            <a:xfrm>
              <a:off x="165100" y="146538"/>
              <a:ext cx="882162" cy="882162"/>
              <a:chOff x="133613" y="0"/>
              <a:chExt cx="6350000" cy="6350000"/>
            </a:xfrm>
          </p:grpSpPr>
          <p:sp>
            <p:nvSpPr>
              <p:cNvPr id="15" name="Freeform 3">
                <a:extLst>
                  <a:ext uri="{FF2B5EF4-FFF2-40B4-BE49-F238E27FC236}">
                    <a16:creationId xmlns:a16="http://schemas.microsoft.com/office/drawing/2014/main" id="{945D63A5-F88B-6A9A-6392-015D710CE4ED}"/>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4" name="TextBox 5">
              <a:extLst>
                <a:ext uri="{FF2B5EF4-FFF2-40B4-BE49-F238E27FC236}">
                  <a16:creationId xmlns:a16="http://schemas.microsoft.com/office/drawing/2014/main" id="{3C43D209-6880-92AB-5C44-7BD97D84E127}"/>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6" name="Group 15">
            <a:extLst>
              <a:ext uri="{FF2B5EF4-FFF2-40B4-BE49-F238E27FC236}">
                <a16:creationId xmlns:a16="http://schemas.microsoft.com/office/drawing/2014/main" id="{3E11AEC8-8083-B908-7A38-F299F3242937}"/>
              </a:ext>
            </a:extLst>
          </p:cNvPr>
          <p:cNvGrpSpPr/>
          <p:nvPr/>
        </p:nvGrpSpPr>
        <p:grpSpPr>
          <a:xfrm>
            <a:off x="203062" y="1028854"/>
            <a:ext cx="851038" cy="1219046"/>
            <a:chOff x="912991" y="1125204"/>
            <a:chExt cx="851038" cy="1219046"/>
          </a:xfrm>
        </p:grpSpPr>
        <p:sp>
          <p:nvSpPr>
            <p:cNvPr id="17" name="Freeform 6">
              <a:extLst>
                <a:ext uri="{FF2B5EF4-FFF2-40B4-BE49-F238E27FC236}">
                  <a16:creationId xmlns:a16="http://schemas.microsoft.com/office/drawing/2014/main" id="{D1E120E0-E9F4-C008-3EB7-9F4B21B39FCC}"/>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8" name="TextBox 7">
              <a:extLst>
                <a:ext uri="{FF2B5EF4-FFF2-40B4-BE49-F238E27FC236}">
                  <a16:creationId xmlns:a16="http://schemas.microsoft.com/office/drawing/2014/main" id="{81CFBD70-1DDA-54BC-1767-8FCE33102E13}"/>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102613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990600" y="1257300"/>
            <a:ext cx="16781115" cy="6527007"/>
          </a:xfrm>
        </p:spPr>
        <p:txBody>
          <a:bodyPr>
            <a:normAutofit/>
          </a:bodyPr>
          <a:lstStyle/>
          <a:p>
            <a:r>
              <a:rPr lang="en-US" sz="3600" dirty="0">
                <a:latin typeface="Atkinson Hyperlegible" pitchFamily="2" charset="0"/>
              </a:rPr>
              <a:t>Go to WHONET Data analysis and click “Macros”.</a:t>
            </a:r>
          </a:p>
          <a:p>
            <a:r>
              <a:rPr lang="en-US" sz="3600" dirty="0">
                <a:latin typeface="Atkinson Hyperlegible" pitchFamily="2" charset="0"/>
              </a:rPr>
              <a:t>You will see a list of all of the macros.  Choose the macro that you are interested in.  Click on “Load”.</a:t>
            </a:r>
          </a:p>
          <a:p>
            <a:r>
              <a:rPr lang="en-US" sz="3600" dirty="0">
                <a:latin typeface="Atkinson Hyperlegible" pitchFamily="2" charset="0"/>
              </a:rPr>
              <a:t>This will load into the analysis screen the parameters that you selected earlier.</a:t>
            </a:r>
          </a:p>
          <a:p>
            <a:r>
              <a:rPr lang="en-US" sz="3600" dirty="0">
                <a:latin typeface="Atkinson Hyperlegible" pitchFamily="2" charset="0"/>
              </a:rPr>
              <a:t>You can either click on “Begin analysis” immediately.  Or you can make changes, such as different data files or organisms or isolate filters.</a:t>
            </a:r>
          </a:p>
          <a:p>
            <a:endParaRPr lang="en-US" sz="3600" dirty="0">
              <a:latin typeface="Atkinson Hyperlegible" pitchFamily="2" charset="0"/>
            </a:endParaRPr>
          </a:p>
        </p:txBody>
      </p:sp>
      <p:pic>
        <p:nvPicPr>
          <p:cNvPr id="4" name="Picture 3">
            <a:extLst>
              <a:ext uri="{FF2B5EF4-FFF2-40B4-BE49-F238E27FC236}">
                <a16:creationId xmlns:a16="http://schemas.microsoft.com/office/drawing/2014/main" id="{A4882450-DF74-D819-B40C-8B4463EC16FC}"/>
              </a:ext>
            </a:extLst>
          </p:cNvPr>
          <p:cNvPicPr>
            <a:picLocks noChangeAspect="1"/>
          </p:cNvPicPr>
          <p:nvPr/>
        </p:nvPicPr>
        <p:blipFill>
          <a:blip r:embed="rId2"/>
          <a:stretch>
            <a:fillRect/>
          </a:stretch>
        </p:blipFill>
        <p:spPr>
          <a:xfrm>
            <a:off x="154337" y="6056643"/>
            <a:ext cx="5604458" cy="3955044"/>
          </a:xfrm>
          <a:prstGeom prst="rect">
            <a:avLst/>
          </a:prstGeom>
        </p:spPr>
      </p:pic>
      <p:pic>
        <p:nvPicPr>
          <p:cNvPr id="5" name="Picture 4">
            <a:extLst>
              <a:ext uri="{FF2B5EF4-FFF2-40B4-BE49-F238E27FC236}">
                <a16:creationId xmlns:a16="http://schemas.microsoft.com/office/drawing/2014/main" id="{7850CC97-E85D-9584-29F7-B52E335FC9EC}"/>
              </a:ext>
            </a:extLst>
          </p:cNvPr>
          <p:cNvPicPr>
            <a:picLocks noChangeAspect="1"/>
          </p:cNvPicPr>
          <p:nvPr/>
        </p:nvPicPr>
        <p:blipFill>
          <a:blip r:embed="rId3"/>
          <a:stretch>
            <a:fillRect/>
          </a:stretch>
        </p:blipFill>
        <p:spPr>
          <a:xfrm>
            <a:off x="5947265" y="6119562"/>
            <a:ext cx="5369093" cy="3930942"/>
          </a:xfrm>
          <a:prstGeom prst="rect">
            <a:avLst/>
          </a:prstGeom>
        </p:spPr>
      </p:pic>
      <p:pic>
        <p:nvPicPr>
          <p:cNvPr id="6" name="Picture 5">
            <a:extLst>
              <a:ext uri="{FF2B5EF4-FFF2-40B4-BE49-F238E27FC236}">
                <a16:creationId xmlns:a16="http://schemas.microsoft.com/office/drawing/2014/main" id="{9B32F4CB-B6E8-B65F-DD40-AEDB3E59339D}"/>
              </a:ext>
            </a:extLst>
          </p:cNvPr>
          <p:cNvPicPr>
            <a:picLocks noChangeAspect="1"/>
          </p:cNvPicPr>
          <p:nvPr/>
        </p:nvPicPr>
        <p:blipFill>
          <a:blip r:embed="rId4"/>
          <a:stretch>
            <a:fillRect/>
          </a:stretch>
        </p:blipFill>
        <p:spPr>
          <a:xfrm>
            <a:off x="11481204" y="6131594"/>
            <a:ext cx="6557211" cy="3893345"/>
          </a:xfrm>
          <a:prstGeom prst="rect">
            <a:avLst/>
          </a:prstGeom>
        </p:spPr>
      </p:pic>
      <p:sp>
        <p:nvSpPr>
          <p:cNvPr id="7" name="TextBox 2">
            <a:extLst>
              <a:ext uri="{FF2B5EF4-FFF2-40B4-BE49-F238E27FC236}">
                <a16:creationId xmlns:a16="http://schemas.microsoft.com/office/drawing/2014/main" id="{EE632888-072E-A736-3892-CAE67F3096F8}"/>
              </a:ext>
            </a:extLst>
          </p:cNvPr>
          <p:cNvSpPr txBox="1"/>
          <p:nvPr/>
        </p:nvSpPr>
        <p:spPr>
          <a:xfrm>
            <a:off x="1066800" y="1254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Using a WHONET macro</a:t>
            </a:r>
          </a:p>
        </p:txBody>
      </p:sp>
      <p:sp>
        <p:nvSpPr>
          <p:cNvPr id="2" name="Rectangle: Rounded Corners 1">
            <a:extLst>
              <a:ext uri="{FF2B5EF4-FFF2-40B4-BE49-F238E27FC236}">
                <a16:creationId xmlns:a16="http://schemas.microsoft.com/office/drawing/2014/main" id="{D8EA277B-D7DC-C2E7-A152-EE097C40AC73}"/>
              </a:ext>
            </a:extLst>
          </p:cNvPr>
          <p:cNvSpPr/>
          <p:nvPr/>
        </p:nvSpPr>
        <p:spPr>
          <a:xfrm>
            <a:off x="4038600" y="7398099"/>
            <a:ext cx="1662545"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8" name="Group 7">
            <a:extLst>
              <a:ext uri="{FF2B5EF4-FFF2-40B4-BE49-F238E27FC236}">
                <a16:creationId xmlns:a16="http://schemas.microsoft.com/office/drawing/2014/main" id="{61FD7EFD-563C-1A99-5E62-F470057FCC42}"/>
              </a:ext>
            </a:extLst>
          </p:cNvPr>
          <p:cNvGrpSpPr/>
          <p:nvPr/>
        </p:nvGrpSpPr>
        <p:grpSpPr>
          <a:xfrm>
            <a:off x="165100" y="133238"/>
            <a:ext cx="882162" cy="895462"/>
            <a:chOff x="165100" y="133238"/>
            <a:chExt cx="882162" cy="895462"/>
          </a:xfrm>
        </p:grpSpPr>
        <p:grpSp>
          <p:nvGrpSpPr>
            <p:cNvPr id="9" name="Group 2">
              <a:extLst>
                <a:ext uri="{FF2B5EF4-FFF2-40B4-BE49-F238E27FC236}">
                  <a16:creationId xmlns:a16="http://schemas.microsoft.com/office/drawing/2014/main" id="{1B888699-CDF0-FCB5-52A9-FAF4F0109304}"/>
                </a:ext>
              </a:extLst>
            </p:cNvPr>
            <p:cNvGrpSpPr/>
            <p:nvPr/>
          </p:nvGrpSpPr>
          <p:grpSpPr>
            <a:xfrm>
              <a:off x="165100" y="146538"/>
              <a:ext cx="882162" cy="882162"/>
              <a:chOff x="133613" y="0"/>
              <a:chExt cx="6350000" cy="6350000"/>
            </a:xfrm>
          </p:grpSpPr>
          <p:sp>
            <p:nvSpPr>
              <p:cNvPr id="11" name="Freeform 3">
                <a:extLst>
                  <a:ext uri="{FF2B5EF4-FFF2-40B4-BE49-F238E27FC236}">
                    <a16:creationId xmlns:a16="http://schemas.microsoft.com/office/drawing/2014/main" id="{C4A824CA-0717-F08D-7097-D3AE6D4AE695}"/>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0" name="TextBox 5">
              <a:extLst>
                <a:ext uri="{FF2B5EF4-FFF2-40B4-BE49-F238E27FC236}">
                  <a16:creationId xmlns:a16="http://schemas.microsoft.com/office/drawing/2014/main" id="{FECBDD93-2A10-AA68-C179-A6DE94F20CE2}"/>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2" name="Group 11">
            <a:extLst>
              <a:ext uri="{FF2B5EF4-FFF2-40B4-BE49-F238E27FC236}">
                <a16:creationId xmlns:a16="http://schemas.microsoft.com/office/drawing/2014/main" id="{19C99410-7B81-C735-1F21-61FF3E585A90}"/>
              </a:ext>
            </a:extLst>
          </p:cNvPr>
          <p:cNvGrpSpPr/>
          <p:nvPr/>
        </p:nvGrpSpPr>
        <p:grpSpPr>
          <a:xfrm>
            <a:off x="152400" y="1130317"/>
            <a:ext cx="851038" cy="1193783"/>
            <a:chOff x="934259" y="4732279"/>
            <a:chExt cx="851038" cy="1193783"/>
          </a:xfrm>
        </p:grpSpPr>
        <p:sp>
          <p:nvSpPr>
            <p:cNvPr id="13" name="Freeform 12">
              <a:extLst>
                <a:ext uri="{FF2B5EF4-FFF2-40B4-BE49-F238E27FC236}">
                  <a16:creationId xmlns:a16="http://schemas.microsoft.com/office/drawing/2014/main" id="{AEEC9E9D-A2DF-E876-4DA5-85332317C291}"/>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4" name="TextBox 13">
              <a:extLst>
                <a:ext uri="{FF2B5EF4-FFF2-40B4-BE49-F238E27FC236}">
                  <a16:creationId xmlns:a16="http://schemas.microsoft.com/office/drawing/2014/main" id="{56CC8E0E-DC00-B404-1CAD-F801A358FCC3}"/>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3311205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973485" y="1243142"/>
            <a:ext cx="16781115" cy="4052758"/>
          </a:xfrm>
        </p:spPr>
        <p:txBody>
          <a:bodyPr>
            <a:normAutofit/>
          </a:bodyPr>
          <a:lstStyle/>
          <a:p>
            <a:r>
              <a:rPr lang="en-US" dirty="0">
                <a:latin typeface="Atkinson Hyperlegible" pitchFamily="2" charset="0"/>
              </a:rPr>
              <a:t>Go to WHONET Data analysis and click “Macros”.</a:t>
            </a:r>
          </a:p>
          <a:p>
            <a:r>
              <a:rPr lang="en-US" dirty="0">
                <a:latin typeface="Atkinson Hyperlegible" pitchFamily="2" charset="0"/>
              </a:rPr>
              <a:t>You will see a list of all of the macros.  Choose the macro that you are interested in.  Click on “Edit”.</a:t>
            </a:r>
          </a:p>
          <a:p>
            <a:r>
              <a:rPr lang="en-US" dirty="0">
                <a:latin typeface="Atkinson Hyperlegible" pitchFamily="2" charset="0"/>
              </a:rPr>
              <a:t>You will then see the parameters that are defined for the macro.  If you want to make changes, click on “Edit”.  Then when you finish, click “Save” and “Exit”.</a:t>
            </a:r>
          </a:p>
          <a:p>
            <a:r>
              <a:rPr lang="en-US" dirty="0">
                <a:latin typeface="Atkinson Hyperlegible" pitchFamily="2" charset="0"/>
              </a:rPr>
              <a:t>You can use Windows if you want to rename the macro file.</a:t>
            </a:r>
          </a:p>
          <a:p>
            <a:pPr marL="0" indent="0">
              <a:buNone/>
            </a:pPr>
            <a:endParaRPr lang="en-US" dirty="0">
              <a:latin typeface="Atkinson Hyperlegible" pitchFamily="2" charset="0"/>
            </a:endParaRPr>
          </a:p>
        </p:txBody>
      </p:sp>
      <p:pic>
        <p:nvPicPr>
          <p:cNvPr id="8" name="Picture 7">
            <a:extLst>
              <a:ext uri="{FF2B5EF4-FFF2-40B4-BE49-F238E27FC236}">
                <a16:creationId xmlns:a16="http://schemas.microsoft.com/office/drawing/2014/main" id="{E69C3EFE-DD5F-01EC-33FF-13C773236BCC}"/>
              </a:ext>
            </a:extLst>
          </p:cNvPr>
          <p:cNvPicPr>
            <a:picLocks noChangeAspect="1"/>
          </p:cNvPicPr>
          <p:nvPr/>
        </p:nvPicPr>
        <p:blipFill>
          <a:blip r:embed="rId2"/>
          <a:stretch>
            <a:fillRect/>
          </a:stretch>
        </p:blipFill>
        <p:spPr>
          <a:xfrm>
            <a:off x="906036" y="4931245"/>
            <a:ext cx="7319376" cy="5165255"/>
          </a:xfrm>
          <a:prstGeom prst="rect">
            <a:avLst/>
          </a:prstGeom>
        </p:spPr>
      </p:pic>
      <p:pic>
        <p:nvPicPr>
          <p:cNvPr id="12" name="Picture 11">
            <a:extLst>
              <a:ext uri="{FF2B5EF4-FFF2-40B4-BE49-F238E27FC236}">
                <a16:creationId xmlns:a16="http://schemas.microsoft.com/office/drawing/2014/main" id="{2C4CD28A-0F21-468D-514C-FD92B34FD6F5}"/>
              </a:ext>
            </a:extLst>
          </p:cNvPr>
          <p:cNvPicPr>
            <a:picLocks noChangeAspect="1"/>
          </p:cNvPicPr>
          <p:nvPr/>
        </p:nvPicPr>
        <p:blipFill>
          <a:blip r:embed="rId3"/>
          <a:stretch>
            <a:fillRect/>
          </a:stretch>
        </p:blipFill>
        <p:spPr>
          <a:xfrm>
            <a:off x="9197694" y="4927659"/>
            <a:ext cx="7695522" cy="5245041"/>
          </a:xfrm>
          <a:prstGeom prst="rect">
            <a:avLst/>
          </a:prstGeom>
        </p:spPr>
      </p:pic>
      <p:sp>
        <p:nvSpPr>
          <p:cNvPr id="4" name="TextBox 2">
            <a:extLst>
              <a:ext uri="{FF2B5EF4-FFF2-40B4-BE49-F238E27FC236}">
                <a16:creationId xmlns:a16="http://schemas.microsoft.com/office/drawing/2014/main" id="{6CB35322-1EC5-552D-3A92-16E7F9B83232}"/>
              </a:ext>
            </a:extLst>
          </p:cNvPr>
          <p:cNvSpPr txBox="1"/>
          <p:nvPr/>
        </p:nvSpPr>
        <p:spPr>
          <a:xfrm>
            <a:off x="1182024" y="79388"/>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Editing a macro using WHONET</a:t>
            </a:r>
          </a:p>
        </p:txBody>
      </p:sp>
      <p:sp>
        <p:nvSpPr>
          <p:cNvPr id="2" name="Rectangle: Rounded Corners 1">
            <a:extLst>
              <a:ext uri="{FF2B5EF4-FFF2-40B4-BE49-F238E27FC236}">
                <a16:creationId xmlns:a16="http://schemas.microsoft.com/office/drawing/2014/main" id="{D0A324D4-D494-530F-EF53-23B8E09600A5}"/>
              </a:ext>
            </a:extLst>
          </p:cNvPr>
          <p:cNvSpPr/>
          <p:nvPr/>
        </p:nvSpPr>
        <p:spPr>
          <a:xfrm>
            <a:off x="6141720" y="7289800"/>
            <a:ext cx="2011680"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D51B548A-E44F-3144-7B35-74852B49CC87}"/>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38276770-7013-093D-1454-BB5BC4357DA4}"/>
                </a:ext>
              </a:extLst>
            </p:cNvPr>
            <p:cNvGrpSpPr/>
            <p:nvPr/>
          </p:nvGrpSpPr>
          <p:grpSpPr>
            <a:xfrm>
              <a:off x="165100" y="146538"/>
              <a:ext cx="882162" cy="882162"/>
              <a:chOff x="133613" y="0"/>
              <a:chExt cx="6350000" cy="6350000"/>
            </a:xfrm>
          </p:grpSpPr>
          <p:sp>
            <p:nvSpPr>
              <p:cNvPr id="9" name="Freeform 3">
                <a:extLst>
                  <a:ext uri="{FF2B5EF4-FFF2-40B4-BE49-F238E27FC236}">
                    <a16:creationId xmlns:a16="http://schemas.microsoft.com/office/drawing/2014/main" id="{C43A74DB-AD2F-6F52-5E04-D398FEF564EB}"/>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7" name="TextBox 5">
              <a:extLst>
                <a:ext uri="{FF2B5EF4-FFF2-40B4-BE49-F238E27FC236}">
                  <a16:creationId xmlns:a16="http://schemas.microsoft.com/office/drawing/2014/main" id="{86609988-6130-2779-DBC2-C45D4BD553DC}"/>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0" name="Group 9">
            <a:extLst>
              <a:ext uri="{FF2B5EF4-FFF2-40B4-BE49-F238E27FC236}">
                <a16:creationId xmlns:a16="http://schemas.microsoft.com/office/drawing/2014/main" id="{E3B09105-976B-22DC-CC31-BBD6A17D813A}"/>
              </a:ext>
            </a:extLst>
          </p:cNvPr>
          <p:cNvGrpSpPr/>
          <p:nvPr/>
        </p:nvGrpSpPr>
        <p:grpSpPr>
          <a:xfrm>
            <a:off x="152400" y="1130317"/>
            <a:ext cx="851038" cy="1193783"/>
            <a:chOff x="934259" y="4732279"/>
            <a:chExt cx="851038" cy="1193783"/>
          </a:xfrm>
        </p:grpSpPr>
        <p:sp>
          <p:nvSpPr>
            <p:cNvPr id="11" name="Freeform 12">
              <a:extLst>
                <a:ext uri="{FF2B5EF4-FFF2-40B4-BE49-F238E27FC236}">
                  <a16:creationId xmlns:a16="http://schemas.microsoft.com/office/drawing/2014/main" id="{054D673A-6ACE-8CD5-B367-BA9B7CE958E1}"/>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4DD8602A-3696-078A-D5E0-24E58E497DDA}"/>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2829346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119833" y="1359693"/>
            <a:ext cx="16648452" cy="6527007"/>
          </a:xfrm>
        </p:spPr>
        <p:txBody>
          <a:bodyPr>
            <a:normAutofit/>
          </a:bodyPr>
          <a:lstStyle/>
          <a:p>
            <a:r>
              <a:rPr lang="en-US" sz="3600" dirty="0">
                <a:latin typeface="Atkinson Hyperlegible" pitchFamily="2" charset="0"/>
              </a:rPr>
              <a:t>Macros are simple text files and can be edited with any text editor, such as </a:t>
            </a:r>
            <a:r>
              <a:rPr lang="en-US" sz="3600" dirty="0" err="1">
                <a:latin typeface="Atkinson Hyperlegible" pitchFamily="2" charset="0"/>
              </a:rPr>
              <a:t>NotePad</a:t>
            </a:r>
            <a:r>
              <a:rPr lang="en-US" sz="3600" dirty="0">
                <a:latin typeface="Atkinson Hyperlegible" pitchFamily="2" charset="0"/>
              </a:rPr>
              <a:t>.</a:t>
            </a:r>
          </a:p>
          <a:p>
            <a:r>
              <a:rPr lang="en-US" sz="3600" dirty="0">
                <a:latin typeface="Atkinson Hyperlegible" pitchFamily="2" charset="0"/>
              </a:rPr>
              <a:t>By default, WHONET macros are saved in C:\WHONET\Macros.</a:t>
            </a:r>
          </a:p>
          <a:p>
            <a:r>
              <a:rPr lang="en-US" sz="3600" dirty="0">
                <a:latin typeface="Atkinson Hyperlegible" pitchFamily="2" charset="0"/>
              </a:rPr>
              <a:t>Find the macro that you wish to edit.  You can edit this file, or you can make a copy and edit the copy. </a:t>
            </a:r>
          </a:p>
        </p:txBody>
      </p:sp>
      <p:grpSp>
        <p:nvGrpSpPr>
          <p:cNvPr id="4" name="Group 3">
            <a:extLst>
              <a:ext uri="{FF2B5EF4-FFF2-40B4-BE49-F238E27FC236}">
                <a16:creationId xmlns:a16="http://schemas.microsoft.com/office/drawing/2014/main" id="{A340BDCF-03EB-7AD1-9572-FDD02BA31388}"/>
              </a:ext>
            </a:extLst>
          </p:cNvPr>
          <p:cNvGrpSpPr/>
          <p:nvPr/>
        </p:nvGrpSpPr>
        <p:grpSpPr>
          <a:xfrm>
            <a:off x="519716" y="4725834"/>
            <a:ext cx="7709885" cy="2693043"/>
            <a:chOff x="346477" y="3150556"/>
            <a:chExt cx="5139923" cy="1795362"/>
          </a:xfrm>
        </p:grpSpPr>
        <p:pic>
          <p:nvPicPr>
            <p:cNvPr id="7" name="Picture 6">
              <a:extLst>
                <a:ext uri="{FF2B5EF4-FFF2-40B4-BE49-F238E27FC236}">
                  <a16:creationId xmlns:a16="http://schemas.microsoft.com/office/drawing/2014/main" id="{D542B2A1-3623-9CBD-1A24-3A65DB0B0773}"/>
                </a:ext>
              </a:extLst>
            </p:cNvPr>
            <p:cNvPicPr>
              <a:picLocks noChangeAspect="1"/>
            </p:cNvPicPr>
            <p:nvPr/>
          </p:nvPicPr>
          <p:blipFill>
            <a:blip r:embed="rId2"/>
            <a:stretch>
              <a:fillRect/>
            </a:stretch>
          </p:blipFill>
          <p:spPr>
            <a:xfrm>
              <a:off x="382835" y="3643937"/>
              <a:ext cx="5103565" cy="1301981"/>
            </a:xfrm>
            <a:prstGeom prst="rect">
              <a:avLst/>
            </a:prstGeom>
          </p:spPr>
        </p:pic>
        <p:sp>
          <p:nvSpPr>
            <p:cNvPr id="12" name="TextBox 11">
              <a:extLst>
                <a:ext uri="{FF2B5EF4-FFF2-40B4-BE49-F238E27FC236}">
                  <a16:creationId xmlns:a16="http://schemas.microsoft.com/office/drawing/2014/main" id="{BA897E98-37C1-C011-5648-106D77D9E578}"/>
                </a:ext>
              </a:extLst>
            </p:cNvPr>
            <p:cNvSpPr txBox="1"/>
            <p:nvPr/>
          </p:nvSpPr>
          <p:spPr>
            <a:xfrm>
              <a:off x="346477" y="3150556"/>
              <a:ext cx="3133252" cy="430887"/>
            </a:xfrm>
            <a:prstGeom prst="rect">
              <a:avLst/>
            </a:prstGeom>
            <a:noFill/>
          </p:spPr>
          <p:txBody>
            <a:bodyPr wrap="square" rtlCol="0">
              <a:spAutoFit/>
            </a:bodyPr>
            <a:lstStyle/>
            <a:p>
              <a:pPr algn="l"/>
              <a:r>
                <a:rPr lang="en-US" sz="3600" dirty="0">
                  <a:latin typeface="Atkinson Hyperlegible" pitchFamily="2" charset="0"/>
                </a:rPr>
                <a:t>Windows File Explorer</a:t>
              </a:r>
              <a:endParaRPr lang="en-US" sz="2400" dirty="0">
                <a:latin typeface="Atkinson Hyperlegible" pitchFamily="2" charset="0"/>
              </a:endParaRPr>
            </a:p>
          </p:txBody>
        </p:sp>
      </p:grpSp>
      <p:grpSp>
        <p:nvGrpSpPr>
          <p:cNvPr id="5" name="Group 4">
            <a:extLst>
              <a:ext uri="{FF2B5EF4-FFF2-40B4-BE49-F238E27FC236}">
                <a16:creationId xmlns:a16="http://schemas.microsoft.com/office/drawing/2014/main" id="{96146058-7543-92F7-4236-E3567756CB57}"/>
              </a:ext>
            </a:extLst>
          </p:cNvPr>
          <p:cNvGrpSpPr/>
          <p:nvPr/>
        </p:nvGrpSpPr>
        <p:grpSpPr>
          <a:xfrm>
            <a:off x="9065497" y="4735562"/>
            <a:ext cx="8188085" cy="4200662"/>
            <a:chOff x="6043664" y="3157041"/>
            <a:chExt cx="5458723" cy="2800441"/>
          </a:xfrm>
        </p:grpSpPr>
        <p:pic>
          <p:nvPicPr>
            <p:cNvPr id="11" name="Picture 10">
              <a:extLst>
                <a:ext uri="{FF2B5EF4-FFF2-40B4-BE49-F238E27FC236}">
                  <a16:creationId xmlns:a16="http://schemas.microsoft.com/office/drawing/2014/main" id="{049679E1-BD76-A2C8-2506-DB2463E9CCE0}"/>
                </a:ext>
              </a:extLst>
            </p:cNvPr>
            <p:cNvPicPr>
              <a:picLocks noChangeAspect="1"/>
            </p:cNvPicPr>
            <p:nvPr/>
          </p:nvPicPr>
          <p:blipFill>
            <a:blip r:embed="rId3"/>
            <a:stretch>
              <a:fillRect/>
            </a:stretch>
          </p:blipFill>
          <p:spPr>
            <a:xfrm>
              <a:off x="6063916" y="3603614"/>
              <a:ext cx="5438471" cy="2353868"/>
            </a:xfrm>
            <a:prstGeom prst="rect">
              <a:avLst/>
            </a:prstGeom>
          </p:spPr>
        </p:pic>
        <p:sp>
          <p:nvSpPr>
            <p:cNvPr id="13" name="TextBox 12">
              <a:extLst>
                <a:ext uri="{FF2B5EF4-FFF2-40B4-BE49-F238E27FC236}">
                  <a16:creationId xmlns:a16="http://schemas.microsoft.com/office/drawing/2014/main" id="{1AA978D6-47D5-D1FC-4C86-E57172D4D057}"/>
                </a:ext>
              </a:extLst>
            </p:cNvPr>
            <p:cNvSpPr txBox="1"/>
            <p:nvPr/>
          </p:nvSpPr>
          <p:spPr>
            <a:xfrm>
              <a:off x="6043664" y="3157041"/>
              <a:ext cx="3133252" cy="430887"/>
            </a:xfrm>
            <a:prstGeom prst="rect">
              <a:avLst/>
            </a:prstGeom>
            <a:noFill/>
          </p:spPr>
          <p:txBody>
            <a:bodyPr wrap="square" rtlCol="0">
              <a:spAutoFit/>
            </a:bodyPr>
            <a:lstStyle/>
            <a:p>
              <a:pPr algn="l"/>
              <a:r>
                <a:rPr lang="en-US" sz="3600" dirty="0" err="1">
                  <a:latin typeface="Atkinson Hyperlegible" pitchFamily="2" charset="0"/>
                </a:rPr>
                <a:t>NotePad</a:t>
              </a:r>
              <a:endParaRPr lang="en-US" sz="2400" dirty="0">
                <a:latin typeface="Atkinson Hyperlegible" pitchFamily="2" charset="0"/>
              </a:endParaRPr>
            </a:p>
          </p:txBody>
        </p:sp>
      </p:grpSp>
      <p:sp>
        <p:nvSpPr>
          <p:cNvPr id="6" name="TextBox 2">
            <a:extLst>
              <a:ext uri="{FF2B5EF4-FFF2-40B4-BE49-F238E27FC236}">
                <a16:creationId xmlns:a16="http://schemas.microsoft.com/office/drawing/2014/main" id="{404EE87A-FFEC-9156-C4B0-5072FF2ED384}"/>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Editing a macro using </a:t>
            </a:r>
            <a:r>
              <a:rPr lang="en-US" sz="6399" spc="-12" dirty="0" err="1">
                <a:solidFill>
                  <a:srgbClr val="0B3A7F"/>
                </a:solidFill>
                <a:latin typeface="Atkinson Hyperlegible" pitchFamily="2" charset="0"/>
              </a:rPr>
              <a:t>NotePad</a:t>
            </a:r>
            <a:endParaRPr lang="en-US" sz="6399" spc="-12" dirty="0">
              <a:solidFill>
                <a:srgbClr val="0B3A7F"/>
              </a:solidFill>
              <a:latin typeface="Atkinson Hyperlegible" pitchFamily="2" charset="0"/>
            </a:endParaRPr>
          </a:p>
        </p:txBody>
      </p:sp>
      <p:grpSp>
        <p:nvGrpSpPr>
          <p:cNvPr id="2" name="Group 1">
            <a:extLst>
              <a:ext uri="{FF2B5EF4-FFF2-40B4-BE49-F238E27FC236}">
                <a16:creationId xmlns:a16="http://schemas.microsoft.com/office/drawing/2014/main" id="{BE478315-DBC0-74D7-D21B-766D6277D168}"/>
              </a:ext>
            </a:extLst>
          </p:cNvPr>
          <p:cNvGrpSpPr/>
          <p:nvPr/>
        </p:nvGrpSpPr>
        <p:grpSpPr>
          <a:xfrm>
            <a:off x="165100" y="133238"/>
            <a:ext cx="882162" cy="895462"/>
            <a:chOff x="165100" y="133238"/>
            <a:chExt cx="882162" cy="895462"/>
          </a:xfrm>
        </p:grpSpPr>
        <p:grpSp>
          <p:nvGrpSpPr>
            <p:cNvPr id="8" name="Group 2">
              <a:extLst>
                <a:ext uri="{FF2B5EF4-FFF2-40B4-BE49-F238E27FC236}">
                  <a16:creationId xmlns:a16="http://schemas.microsoft.com/office/drawing/2014/main" id="{0C445970-1580-29D3-43FC-D53790CFF8AF}"/>
                </a:ext>
              </a:extLst>
            </p:cNvPr>
            <p:cNvGrpSpPr/>
            <p:nvPr/>
          </p:nvGrpSpPr>
          <p:grpSpPr>
            <a:xfrm>
              <a:off x="165100" y="146538"/>
              <a:ext cx="882162" cy="882162"/>
              <a:chOff x="133613" y="0"/>
              <a:chExt cx="6350000" cy="6350000"/>
            </a:xfrm>
          </p:grpSpPr>
          <p:sp>
            <p:nvSpPr>
              <p:cNvPr id="10" name="Freeform 3">
                <a:extLst>
                  <a:ext uri="{FF2B5EF4-FFF2-40B4-BE49-F238E27FC236}">
                    <a16:creationId xmlns:a16="http://schemas.microsoft.com/office/drawing/2014/main" id="{D44280A3-D2A5-A02E-DE6F-D154C0B48028}"/>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9" name="TextBox 5">
              <a:extLst>
                <a:ext uri="{FF2B5EF4-FFF2-40B4-BE49-F238E27FC236}">
                  <a16:creationId xmlns:a16="http://schemas.microsoft.com/office/drawing/2014/main" id="{0D4E7503-9BDE-F816-7857-A8DD93898BBC}"/>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4" name="Group 13">
            <a:extLst>
              <a:ext uri="{FF2B5EF4-FFF2-40B4-BE49-F238E27FC236}">
                <a16:creationId xmlns:a16="http://schemas.microsoft.com/office/drawing/2014/main" id="{1FA74D4F-6459-61F8-B9FB-A6B2D703B0C0}"/>
              </a:ext>
            </a:extLst>
          </p:cNvPr>
          <p:cNvGrpSpPr/>
          <p:nvPr/>
        </p:nvGrpSpPr>
        <p:grpSpPr>
          <a:xfrm>
            <a:off x="152400" y="1130317"/>
            <a:ext cx="851038" cy="1193783"/>
            <a:chOff x="934259" y="4732279"/>
            <a:chExt cx="851038" cy="1193783"/>
          </a:xfrm>
        </p:grpSpPr>
        <p:sp>
          <p:nvSpPr>
            <p:cNvPr id="15" name="Freeform 12">
              <a:extLst>
                <a:ext uri="{FF2B5EF4-FFF2-40B4-BE49-F238E27FC236}">
                  <a16:creationId xmlns:a16="http://schemas.microsoft.com/office/drawing/2014/main" id="{70E34695-176A-A7EE-F820-2610B5526DE2}"/>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6" name="TextBox 13">
              <a:extLst>
                <a:ext uri="{FF2B5EF4-FFF2-40B4-BE49-F238E27FC236}">
                  <a16:creationId xmlns:a16="http://schemas.microsoft.com/office/drawing/2014/main" id="{375F4EA6-8C41-6FC4-386F-4F9304CA0375}"/>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4171662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71892" y="1775394"/>
            <a:ext cx="15773400" cy="6527007"/>
          </a:xfrm>
        </p:spPr>
        <p:txBody>
          <a:bodyPr>
            <a:normAutofit/>
          </a:bodyPr>
          <a:lstStyle/>
          <a:p>
            <a:r>
              <a:rPr lang="en-US" sz="3600" dirty="0">
                <a:latin typeface="Atkinson Hyperlegible" pitchFamily="2" charset="0"/>
              </a:rPr>
              <a:t>By default, WHONET files are stored in the location C:\WHONET\Macros.</a:t>
            </a:r>
          </a:p>
          <a:p>
            <a:r>
              <a:rPr lang="en-US" sz="3600" dirty="0">
                <a:latin typeface="Atkinson Hyperlegible" pitchFamily="2" charset="0"/>
              </a:rPr>
              <a:t>From here, you can make backup copies or send copies to your colleagues by email.</a:t>
            </a:r>
          </a:p>
          <a:p>
            <a:r>
              <a:rPr lang="en-US" sz="3600" dirty="0">
                <a:latin typeface="Atkinson Hyperlegible" pitchFamily="2" charset="0"/>
              </a:rPr>
              <a:t>Macros generally have no confidential information in them, so can be freely shared with collaborators</a:t>
            </a:r>
          </a:p>
          <a:p>
            <a:pPr lvl="1"/>
            <a:r>
              <a:rPr lang="en-US" sz="3600" dirty="0">
                <a:latin typeface="Atkinson Hyperlegible" pitchFamily="2" charset="0"/>
              </a:rPr>
              <a:t>Rare exception:  if you define a macro using patient names or other confidential information, then you should not share these.</a:t>
            </a:r>
          </a:p>
        </p:txBody>
      </p:sp>
      <p:sp>
        <p:nvSpPr>
          <p:cNvPr id="4" name="TextBox 2">
            <a:extLst>
              <a:ext uri="{FF2B5EF4-FFF2-40B4-BE49-F238E27FC236}">
                <a16:creationId xmlns:a16="http://schemas.microsoft.com/office/drawing/2014/main" id="{8B87E2EE-63B2-8E39-63C5-D91BE074AFA6}"/>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How to share or backup a macro</a:t>
            </a:r>
          </a:p>
        </p:txBody>
      </p:sp>
      <p:grpSp>
        <p:nvGrpSpPr>
          <p:cNvPr id="8" name="Group 7">
            <a:extLst>
              <a:ext uri="{FF2B5EF4-FFF2-40B4-BE49-F238E27FC236}">
                <a16:creationId xmlns:a16="http://schemas.microsoft.com/office/drawing/2014/main" id="{334C5286-91DF-C66F-6C9F-9099B4A313BD}"/>
              </a:ext>
            </a:extLst>
          </p:cNvPr>
          <p:cNvGrpSpPr/>
          <p:nvPr/>
        </p:nvGrpSpPr>
        <p:grpSpPr>
          <a:xfrm>
            <a:off x="165100" y="133238"/>
            <a:ext cx="882162" cy="895462"/>
            <a:chOff x="165100" y="133238"/>
            <a:chExt cx="882162" cy="895462"/>
          </a:xfrm>
        </p:grpSpPr>
        <p:grpSp>
          <p:nvGrpSpPr>
            <p:cNvPr id="9" name="Group 2">
              <a:extLst>
                <a:ext uri="{FF2B5EF4-FFF2-40B4-BE49-F238E27FC236}">
                  <a16:creationId xmlns:a16="http://schemas.microsoft.com/office/drawing/2014/main" id="{82FD9CB2-C764-BC3D-FED7-E5B0EBC55572}"/>
                </a:ext>
              </a:extLst>
            </p:cNvPr>
            <p:cNvGrpSpPr/>
            <p:nvPr/>
          </p:nvGrpSpPr>
          <p:grpSpPr>
            <a:xfrm>
              <a:off x="165100" y="146538"/>
              <a:ext cx="882162" cy="882162"/>
              <a:chOff x="133613" y="0"/>
              <a:chExt cx="6350000" cy="6350000"/>
            </a:xfrm>
          </p:grpSpPr>
          <p:sp>
            <p:nvSpPr>
              <p:cNvPr id="11" name="Freeform 3">
                <a:extLst>
                  <a:ext uri="{FF2B5EF4-FFF2-40B4-BE49-F238E27FC236}">
                    <a16:creationId xmlns:a16="http://schemas.microsoft.com/office/drawing/2014/main" id="{A6263D2E-F322-FFA5-6590-29D6EAAF6ECC}"/>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0" name="TextBox 5">
              <a:extLst>
                <a:ext uri="{FF2B5EF4-FFF2-40B4-BE49-F238E27FC236}">
                  <a16:creationId xmlns:a16="http://schemas.microsoft.com/office/drawing/2014/main" id="{E542FFF4-F529-73D1-583B-B178090B144D}"/>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2" name="Group 11">
            <a:extLst>
              <a:ext uri="{FF2B5EF4-FFF2-40B4-BE49-F238E27FC236}">
                <a16:creationId xmlns:a16="http://schemas.microsoft.com/office/drawing/2014/main" id="{368B7BD9-76A1-EB9F-6C29-7524B2B55612}"/>
              </a:ext>
            </a:extLst>
          </p:cNvPr>
          <p:cNvGrpSpPr/>
          <p:nvPr/>
        </p:nvGrpSpPr>
        <p:grpSpPr>
          <a:xfrm>
            <a:off x="152400" y="1130317"/>
            <a:ext cx="851038" cy="1193783"/>
            <a:chOff x="934259" y="4732279"/>
            <a:chExt cx="851038" cy="1193783"/>
          </a:xfrm>
        </p:grpSpPr>
        <p:sp>
          <p:nvSpPr>
            <p:cNvPr id="13" name="Freeform 12">
              <a:extLst>
                <a:ext uri="{FF2B5EF4-FFF2-40B4-BE49-F238E27FC236}">
                  <a16:creationId xmlns:a16="http://schemas.microsoft.com/office/drawing/2014/main" id="{E51260F8-47DE-494E-D6A1-D12CF67BDC3B}"/>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4" name="TextBox 13">
              <a:extLst>
                <a:ext uri="{FF2B5EF4-FFF2-40B4-BE49-F238E27FC236}">
                  <a16:creationId xmlns:a16="http://schemas.microsoft.com/office/drawing/2014/main" id="{ACC429EC-9124-72CA-AB36-9E0A7ADF574B}"/>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2197269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303145" y="1485900"/>
            <a:ext cx="17289655" cy="6527007"/>
          </a:xfrm>
        </p:spPr>
        <p:txBody>
          <a:bodyPr>
            <a:normAutofit/>
          </a:bodyPr>
          <a:lstStyle/>
          <a:p>
            <a:r>
              <a:rPr lang="en-US" dirty="0">
                <a:latin typeface="Atkinson Hyperlegible" pitchFamily="2" charset="0"/>
              </a:rPr>
              <a:t>By default, WHONET macros are saved in the folder C:\WHONET\Macros</a:t>
            </a:r>
          </a:p>
          <a:p>
            <a:r>
              <a:rPr lang="en-US" dirty="0">
                <a:latin typeface="Atkinson Hyperlegible" pitchFamily="2" charset="0"/>
              </a:rPr>
              <a:t>You can change this location through the “Configuration” option on the main “File” menu.</a:t>
            </a:r>
          </a:p>
        </p:txBody>
      </p:sp>
      <p:sp>
        <p:nvSpPr>
          <p:cNvPr id="4" name="TextBox 2">
            <a:extLst>
              <a:ext uri="{FF2B5EF4-FFF2-40B4-BE49-F238E27FC236}">
                <a16:creationId xmlns:a16="http://schemas.microsoft.com/office/drawing/2014/main" id="{6CB35322-1EC5-552D-3A92-16E7F9B83232}"/>
              </a:ext>
            </a:extLst>
          </p:cNvPr>
          <p:cNvSpPr txBox="1"/>
          <p:nvPr/>
        </p:nvSpPr>
        <p:spPr>
          <a:xfrm>
            <a:off x="1365604" y="112731"/>
            <a:ext cx="1707479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Default location for macros</a:t>
            </a:r>
          </a:p>
        </p:txBody>
      </p:sp>
      <p:pic>
        <p:nvPicPr>
          <p:cNvPr id="7" name="Picture 6">
            <a:extLst>
              <a:ext uri="{FF2B5EF4-FFF2-40B4-BE49-F238E27FC236}">
                <a16:creationId xmlns:a16="http://schemas.microsoft.com/office/drawing/2014/main" id="{E5B921B5-8C16-26FA-7ED0-B36D0579D540}"/>
              </a:ext>
            </a:extLst>
          </p:cNvPr>
          <p:cNvPicPr>
            <a:picLocks noChangeAspect="1"/>
          </p:cNvPicPr>
          <p:nvPr/>
        </p:nvPicPr>
        <p:blipFill>
          <a:blip r:embed="rId2"/>
          <a:stretch>
            <a:fillRect/>
          </a:stretch>
        </p:blipFill>
        <p:spPr>
          <a:xfrm>
            <a:off x="1143000" y="3390900"/>
            <a:ext cx="5715000" cy="6560177"/>
          </a:xfrm>
          <a:prstGeom prst="rect">
            <a:avLst/>
          </a:prstGeom>
        </p:spPr>
      </p:pic>
      <p:pic>
        <p:nvPicPr>
          <p:cNvPr id="10" name="Picture 9">
            <a:extLst>
              <a:ext uri="{FF2B5EF4-FFF2-40B4-BE49-F238E27FC236}">
                <a16:creationId xmlns:a16="http://schemas.microsoft.com/office/drawing/2014/main" id="{CC4ACA2C-25D6-FC81-6328-2D26EAE2BC92}"/>
              </a:ext>
            </a:extLst>
          </p:cNvPr>
          <p:cNvPicPr>
            <a:picLocks noChangeAspect="1"/>
          </p:cNvPicPr>
          <p:nvPr/>
        </p:nvPicPr>
        <p:blipFill>
          <a:blip r:embed="rId3"/>
          <a:stretch>
            <a:fillRect/>
          </a:stretch>
        </p:blipFill>
        <p:spPr>
          <a:xfrm>
            <a:off x="7467600" y="3390900"/>
            <a:ext cx="9922180" cy="6527007"/>
          </a:xfrm>
          <a:prstGeom prst="rect">
            <a:avLst/>
          </a:prstGeom>
        </p:spPr>
      </p:pic>
      <p:sp>
        <p:nvSpPr>
          <p:cNvPr id="11" name="Rectangle: Rounded Corners 10">
            <a:extLst>
              <a:ext uri="{FF2B5EF4-FFF2-40B4-BE49-F238E27FC236}">
                <a16:creationId xmlns:a16="http://schemas.microsoft.com/office/drawing/2014/main" id="{BAB019E9-C994-20B1-736E-F039C7EB589F}"/>
              </a:ext>
            </a:extLst>
          </p:cNvPr>
          <p:cNvSpPr/>
          <p:nvPr/>
        </p:nvSpPr>
        <p:spPr>
          <a:xfrm>
            <a:off x="7785099" y="4892305"/>
            <a:ext cx="9606155" cy="45525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 name="Group 1">
            <a:extLst>
              <a:ext uri="{FF2B5EF4-FFF2-40B4-BE49-F238E27FC236}">
                <a16:creationId xmlns:a16="http://schemas.microsoft.com/office/drawing/2014/main" id="{21F18F98-F707-E198-AE3E-C647B18D2EE1}"/>
              </a:ext>
            </a:extLst>
          </p:cNvPr>
          <p:cNvGrpSpPr/>
          <p:nvPr/>
        </p:nvGrpSpPr>
        <p:grpSpPr>
          <a:xfrm>
            <a:off x="165100" y="133238"/>
            <a:ext cx="882162" cy="895462"/>
            <a:chOff x="165100" y="133238"/>
            <a:chExt cx="882162" cy="895462"/>
          </a:xfrm>
        </p:grpSpPr>
        <p:grpSp>
          <p:nvGrpSpPr>
            <p:cNvPr id="5" name="Group 2">
              <a:extLst>
                <a:ext uri="{FF2B5EF4-FFF2-40B4-BE49-F238E27FC236}">
                  <a16:creationId xmlns:a16="http://schemas.microsoft.com/office/drawing/2014/main" id="{3D8C66CC-8EBD-29A0-BAF8-44E2E173BEF9}"/>
                </a:ext>
              </a:extLst>
            </p:cNvPr>
            <p:cNvGrpSpPr/>
            <p:nvPr/>
          </p:nvGrpSpPr>
          <p:grpSpPr>
            <a:xfrm>
              <a:off x="165100" y="146538"/>
              <a:ext cx="882162" cy="882162"/>
              <a:chOff x="133613" y="0"/>
              <a:chExt cx="6350000" cy="6350000"/>
            </a:xfrm>
          </p:grpSpPr>
          <p:sp>
            <p:nvSpPr>
              <p:cNvPr id="8" name="Freeform 3">
                <a:extLst>
                  <a:ext uri="{FF2B5EF4-FFF2-40B4-BE49-F238E27FC236}">
                    <a16:creationId xmlns:a16="http://schemas.microsoft.com/office/drawing/2014/main" id="{3974DD42-F571-DB58-56C3-3F6BDA6D620A}"/>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3EF21198-879E-9FE9-6B1F-9EF825811F3C}"/>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9" name="Group 8">
            <a:extLst>
              <a:ext uri="{FF2B5EF4-FFF2-40B4-BE49-F238E27FC236}">
                <a16:creationId xmlns:a16="http://schemas.microsoft.com/office/drawing/2014/main" id="{15831A9C-1AEB-6478-AD09-639FCD744A74}"/>
              </a:ext>
            </a:extLst>
          </p:cNvPr>
          <p:cNvGrpSpPr/>
          <p:nvPr/>
        </p:nvGrpSpPr>
        <p:grpSpPr>
          <a:xfrm>
            <a:off x="126610" y="1130317"/>
            <a:ext cx="876828" cy="1193783"/>
            <a:chOff x="934259" y="4732279"/>
            <a:chExt cx="851038" cy="1193783"/>
          </a:xfrm>
        </p:grpSpPr>
        <p:sp>
          <p:nvSpPr>
            <p:cNvPr id="12" name="Freeform 12">
              <a:extLst>
                <a:ext uri="{FF2B5EF4-FFF2-40B4-BE49-F238E27FC236}">
                  <a16:creationId xmlns:a16="http://schemas.microsoft.com/office/drawing/2014/main" id="{D1144CF9-A593-D537-1DA7-F9CD6A2241CD}"/>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E337532C-8F9F-B809-FB62-8C3A43761506}"/>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27340898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562100"/>
            <a:ext cx="15773400" cy="6527007"/>
          </a:xfrm>
        </p:spPr>
        <p:txBody>
          <a:bodyPr>
            <a:noAutofit/>
          </a:bodyPr>
          <a:lstStyle/>
          <a:p>
            <a:r>
              <a:rPr lang="en-US" dirty="0">
                <a:latin typeface="Atkinson Hyperlegible" pitchFamily="2" charset="0"/>
              </a:rPr>
              <a:t>Single WHONET macros can be bundled into user-defined WHONET reports.</a:t>
            </a:r>
          </a:p>
          <a:p>
            <a:pPr marL="0" indent="0">
              <a:buNone/>
            </a:pPr>
            <a:endParaRPr lang="en-US" dirty="0">
              <a:latin typeface="Atkinson Hyperlegible" pitchFamily="2" charset="0"/>
            </a:endParaRPr>
          </a:p>
          <a:p>
            <a:r>
              <a:rPr lang="en-US" dirty="0">
                <a:latin typeface="Atkinson Hyperlegible" pitchFamily="2" charset="0"/>
              </a:rPr>
              <a:t>WHONET reports are described in further detail in Module 6 of this training course.</a:t>
            </a:r>
          </a:p>
        </p:txBody>
      </p:sp>
      <p:sp>
        <p:nvSpPr>
          <p:cNvPr id="5" name="TextBox 2">
            <a:extLst>
              <a:ext uri="{FF2B5EF4-FFF2-40B4-BE49-F238E27FC236}">
                <a16:creationId xmlns:a16="http://schemas.microsoft.com/office/drawing/2014/main" id="{21A7CFD8-99FF-44EE-2A20-492C7FE5EFFE}"/>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Introduction to reports</a:t>
            </a:r>
          </a:p>
        </p:txBody>
      </p:sp>
      <p:grpSp>
        <p:nvGrpSpPr>
          <p:cNvPr id="2" name="Group 1">
            <a:extLst>
              <a:ext uri="{FF2B5EF4-FFF2-40B4-BE49-F238E27FC236}">
                <a16:creationId xmlns:a16="http://schemas.microsoft.com/office/drawing/2014/main" id="{CC02CD45-03CE-D982-B855-1CD311417BE2}"/>
              </a:ext>
            </a:extLst>
          </p:cNvPr>
          <p:cNvGrpSpPr/>
          <p:nvPr/>
        </p:nvGrpSpPr>
        <p:grpSpPr>
          <a:xfrm>
            <a:off x="165100" y="133238"/>
            <a:ext cx="882162" cy="895462"/>
            <a:chOff x="165100" y="133238"/>
            <a:chExt cx="882162" cy="895462"/>
          </a:xfrm>
        </p:grpSpPr>
        <p:grpSp>
          <p:nvGrpSpPr>
            <p:cNvPr id="4" name="Group 2">
              <a:extLst>
                <a:ext uri="{FF2B5EF4-FFF2-40B4-BE49-F238E27FC236}">
                  <a16:creationId xmlns:a16="http://schemas.microsoft.com/office/drawing/2014/main" id="{E298E97A-35B4-2F35-8142-2BA49F07D052}"/>
                </a:ext>
              </a:extLst>
            </p:cNvPr>
            <p:cNvGrpSpPr/>
            <p:nvPr/>
          </p:nvGrpSpPr>
          <p:grpSpPr>
            <a:xfrm>
              <a:off x="165100" y="146538"/>
              <a:ext cx="882162" cy="882162"/>
              <a:chOff x="133613" y="0"/>
              <a:chExt cx="6350000" cy="6350000"/>
            </a:xfrm>
          </p:grpSpPr>
          <p:sp>
            <p:nvSpPr>
              <p:cNvPr id="7" name="Freeform 3">
                <a:extLst>
                  <a:ext uri="{FF2B5EF4-FFF2-40B4-BE49-F238E27FC236}">
                    <a16:creationId xmlns:a16="http://schemas.microsoft.com/office/drawing/2014/main" id="{BF6155E2-F192-5E85-A562-B7F59DC090C2}"/>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6" name="TextBox 5">
              <a:extLst>
                <a:ext uri="{FF2B5EF4-FFF2-40B4-BE49-F238E27FC236}">
                  <a16:creationId xmlns:a16="http://schemas.microsoft.com/office/drawing/2014/main" id="{62AA29E1-9FB6-458C-223C-924E4B9E1DBC}"/>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8" name="Group 7">
            <a:extLst>
              <a:ext uri="{FF2B5EF4-FFF2-40B4-BE49-F238E27FC236}">
                <a16:creationId xmlns:a16="http://schemas.microsoft.com/office/drawing/2014/main" id="{3BB16FFE-CDDE-AE69-7E6C-7D9D1DF61E2E}"/>
              </a:ext>
            </a:extLst>
          </p:cNvPr>
          <p:cNvGrpSpPr/>
          <p:nvPr/>
        </p:nvGrpSpPr>
        <p:grpSpPr>
          <a:xfrm>
            <a:off x="152400" y="1130317"/>
            <a:ext cx="851038" cy="1193783"/>
            <a:chOff x="934259" y="4732279"/>
            <a:chExt cx="851038" cy="1193783"/>
          </a:xfrm>
        </p:grpSpPr>
        <p:sp>
          <p:nvSpPr>
            <p:cNvPr id="9" name="Freeform 12">
              <a:extLst>
                <a:ext uri="{FF2B5EF4-FFF2-40B4-BE49-F238E27FC236}">
                  <a16:creationId xmlns:a16="http://schemas.microsoft.com/office/drawing/2014/main" id="{245F061E-CC33-6FA8-D13B-8FFE4A05BBB0}"/>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0" name="TextBox 13">
              <a:extLst>
                <a:ext uri="{FF2B5EF4-FFF2-40B4-BE49-F238E27FC236}">
                  <a16:creationId xmlns:a16="http://schemas.microsoft.com/office/drawing/2014/main" id="{B8E980A4-82D9-A080-262F-3C7D8B2BA879}"/>
                </a:ext>
              </a:extLst>
            </p:cNvPr>
            <p:cNvSpPr txBox="1"/>
            <p:nvPr/>
          </p:nvSpPr>
          <p:spPr>
            <a:xfrm>
              <a:off x="1174699" y="47322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3775844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952989" y="2657710"/>
            <a:ext cx="6382023" cy="6382023"/>
          </a:xfrm>
          <a:custGeom>
            <a:avLst/>
            <a:gdLst/>
            <a:ahLst/>
            <a:cxnLst/>
            <a:rect l="l" t="t" r="r" b="b"/>
            <a:pathLst>
              <a:path w="6382023" h="6382023">
                <a:moveTo>
                  <a:pt x="0" y="0"/>
                </a:moveTo>
                <a:lnTo>
                  <a:pt x="6382022" y="0"/>
                </a:lnTo>
                <a:lnTo>
                  <a:pt x="6382022" y="6382023"/>
                </a:lnTo>
                <a:lnTo>
                  <a:pt x="0" y="6382023"/>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5" name="TextBox 5"/>
          <p:cNvSpPr txBox="1"/>
          <p:nvPr/>
        </p:nvSpPr>
        <p:spPr>
          <a:xfrm>
            <a:off x="1504345" y="175113"/>
            <a:ext cx="14769116" cy="1094746"/>
          </a:xfrm>
          <a:prstGeom prst="rect">
            <a:avLst/>
          </a:prstGeom>
        </p:spPr>
        <p:txBody>
          <a:bodyPr lIns="0" tIns="0" rIns="0" bIns="0" rtlCol="0" anchor="t">
            <a:spAutoFit/>
          </a:bodyPr>
          <a:lstStyle/>
          <a:p>
            <a:pPr algn="l">
              <a:lnSpc>
                <a:spcPts val="8959"/>
              </a:lnSpc>
            </a:pPr>
            <a:r>
              <a:rPr lang="en-US" sz="6399" spc="-31">
                <a:solidFill>
                  <a:srgbClr val="0B3A7F"/>
                </a:solidFill>
                <a:latin typeface="Atkinson Hyperlegible" pitchFamily="2" charset="0"/>
              </a:rPr>
              <a:t>Thank you for watching Module 4:</a:t>
            </a:r>
          </a:p>
        </p:txBody>
      </p:sp>
      <p:sp>
        <p:nvSpPr>
          <p:cNvPr id="6" name="TextBox 6"/>
          <p:cNvSpPr txBox="1"/>
          <p:nvPr/>
        </p:nvSpPr>
        <p:spPr>
          <a:xfrm>
            <a:off x="1524000" y="1510930"/>
            <a:ext cx="16207775" cy="809132"/>
          </a:xfrm>
          <a:prstGeom prst="rect">
            <a:avLst/>
          </a:prstGeom>
        </p:spPr>
        <p:txBody>
          <a:bodyPr lIns="0" tIns="0" rIns="0" bIns="0" rtlCol="0" anchor="t">
            <a:spAutoFit/>
          </a:bodyPr>
          <a:lstStyle/>
          <a:p>
            <a:pPr algn="l">
              <a:lnSpc>
                <a:spcPts val="6616"/>
              </a:lnSpc>
            </a:pPr>
            <a:r>
              <a:rPr lang="en-US" sz="4726" spc="-23" dirty="0">
                <a:solidFill>
                  <a:srgbClr val="0B3A7F"/>
                </a:solidFill>
                <a:latin typeface="Atkinson Hyperlegible" pitchFamily="2" charset="0"/>
              </a:rPr>
              <a:t>Next – Module 5: Data analysis and interpretation</a:t>
            </a:r>
          </a:p>
        </p:txBody>
      </p:sp>
      <p:grpSp>
        <p:nvGrpSpPr>
          <p:cNvPr id="8" name="Group 7">
            <a:extLst>
              <a:ext uri="{FF2B5EF4-FFF2-40B4-BE49-F238E27FC236}">
                <a16:creationId xmlns:a16="http://schemas.microsoft.com/office/drawing/2014/main" id="{03747A77-EEE0-04AF-DCC7-3E78A33CE11B}"/>
              </a:ext>
            </a:extLst>
          </p:cNvPr>
          <p:cNvGrpSpPr/>
          <p:nvPr/>
        </p:nvGrpSpPr>
        <p:grpSpPr>
          <a:xfrm>
            <a:off x="165100" y="133238"/>
            <a:ext cx="882162" cy="895462"/>
            <a:chOff x="165100" y="133238"/>
            <a:chExt cx="882162" cy="895462"/>
          </a:xfrm>
        </p:grpSpPr>
        <p:grpSp>
          <p:nvGrpSpPr>
            <p:cNvPr id="9" name="Group 2">
              <a:extLst>
                <a:ext uri="{FF2B5EF4-FFF2-40B4-BE49-F238E27FC236}">
                  <a16:creationId xmlns:a16="http://schemas.microsoft.com/office/drawing/2014/main" id="{C9634FC8-C60F-28A7-819B-7E3DB7658632}"/>
                </a:ext>
              </a:extLst>
            </p:cNvPr>
            <p:cNvGrpSpPr/>
            <p:nvPr/>
          </p:nvGrpSpPr>
          <p:grpSpPr>
            <a:xfrm>
              <a:off x="165100" y="146538"/>
              <a:ext cx="882162" cy="882162"/>
              <a:chOff x="133613" y="0"/>
              <a:chExt cx="6350000" cy="6350000"/>
            </a:xfrm>
          </p:grpSpPr>
          <p:sp>
            <p:nvSpPr>
              <p:cNvPr id="11" name="Freeform 3">
                <a:extLst>
                  <a:ext uri="{FF2B5EF4-FFF2-40B4-BE49-F238E27FC236}">
                    <a16:creationId xmlns:a16="http://schemas.microsoft.com/office/drawing/2014/main" id="{EF2CA4AE-3B0F-86C7-65BF-C3F313F49229}"/>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0" name="TextBox 5">
              <a:extLst>
                <a:ext uri="{FF2B5EF4-FFF2-40B4-BE49-F238E27FC236}">
                  <a16:creationId xmlns:a16="http://schemas.microsoft.com/office/drawing/2014/main" id="{8CC6EEDE-C39A-1479-E70C-897F657E92FB}"/>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spTree>
    <p:extLst>
      <p:ext uri="{BB962C8B-B14F-4D97-AF65-F5344CB8AC3E}">
        <p14:creationId xmlns:p14="http://schemas.microsoft.com/office/powerpoint/2010/main" val="402298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298155" y="-342900"/>
            <a:ext cx="16713731" cy="145834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Click on “Analysis type”</a:t>
            </a:r>
          </a:p>
        </p:txBody>
      </p:sp>
      <p:sp>
        <p:nvSpPr>
          <p:cNvPr id="13" name="Freeform 6">
            <a:extLst>
              <a:ext uri="{FF2B5EF4-FFF2-40B4-BE49-F238E27FC236}">
                <a16:creationId xmlns:a16="http://schemas.microsoft.com/office/drawing/2014/main" id="{15DADFF4-0389-910F-5E6F-641770647A00}"/>
              </a:ext>
            </a:extLst>
          </p:cNvPr>
          <p:cNvSpPr/>
          <p:nvPr/>
        </p:nvSpPr>
        <p:spPr>
          <a:xfrm>
            <a:off x="4192715" y="2095500"/>
            <a:ext cx="8761285" cy="6421362"/>
          </a:xfrm>
          <a:custGeom>
            <a:avLst/>
            <a:gdLst/>
            <a:ahLst/>
            <a:cxnLst/>
            <a:rect l="l" t="t" r="r" b="b"/>
            <a:pathLst>
              <a:path w="8761285" h="6421362">
                <a:moveTo>
                  <a:pt x="0" y="0"/>
                </a:moveTo>
                <a:lnTo>
                  <a:pt x="8761285" y="0"/>
                </a:lnTo>
                <a:lnTo>
                  <a:pt x="8761285" y="6421362"/>
                </a:lnTo>
                <a:lnTo>
                  <a:pt x="0" y="6421362"/>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7" name="Rectangle: Rounded Corners 6">
            <a:extLst>
              <a:ext uri="{FF2B5EF4-FFF2-40B4-BE49-F238E27FC236}">
                <a16:creationId xmlns:a16="http://schemas.microsoft.com/office/drawing/2014/main" id="{70434346-E712-BFA5-353A-70E66D4B914D}"/>
              </a:ext>
            </a:extLst>
          </p:cNvPr>
          <p:cNvSpPr/>
          <p:nvPr/>
        </p:nvSpPr>
        <p:spPr>
          <a:xfrm>
            <a:off x="4191000" y="2615310"/>
            <a:ext cx="2011680"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0718FC6D-BA04-C6A4-132D-6724E1BBDDBA}"/>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7B0BB177-2DDC-33D6-8183-01357DE4ABC7}"/>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C5691816-C855-D313-285F-CB5D878BD9C7}"/>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8" name="TextBox 5">
              <a:extLst>
                <a:ext uri="{FF2B5EF4-FFF2-40B4-BE49-F238E27FC236}">
                  <a16:creationId xmlns:a16="http://schemas.microsoft.com/office/drawing/2014/main" id="{DCC97AFC-36FF-87DB-2E96-784F6DDCEA52}"/>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F994CAEE-C00D-5997-D3AB-CA66EF67D83B}"/>
              </a:ext>
            </a:extLst>
          </p:cNvPr>
          <p:cNvGrpSpPr/>
          <p:nvPr/>
        </p:nvGrpSpPr>
        <p:grpSpPr>
          <a:xfrm>
            <a:off x="203062" y="1028854"/>
            <a:ext cx="851038" cy="1219046"/>
            <a:chOff x="912991" y="1125204"/>
            <a:chExt cx="851038" cy="1219046"/>
          </a:xfrm>
        </p:grpSpPr>
        <p:sp>
          <p:nvSpPr>
            <p:cNvPr id="16" name="Freeform 6">
              <a:extLst>
                <a:ext uri="{FF2B5EF4-FFF2-40B4-BE49-F238E27FC236}">
                  <a16:creationId xmlns:a16="http://schemas.microsoft.com/office/drawing/2014/main" id="{C5392BB4-8C4F-848D-150A-EC2D2F9700EB}"/>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7">
              <a:extLst>
                <a:ext uri="{FF2B5EF4-FFF2-40B4-BE49-F238E27FC236}">
                  <a16:creationId xmlns:a16="http://schemas.microsoft.com/office/drawing/2014/main" id="{861D413F-B362-F01B-87AF-5786C5A1FADE}"/>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290251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Select the Analysis type</a:t>
            </a:r>
          </a:p>
        </p:txBody>
      </p:sp>
      <p:pic>
        <p:nvPicPr>
          <p:cNvPr id="11" name="Picture 10">
            <a:extLst>
              <a:ext uri="{FF2B5EF4-FFF2-40B4-BE49-F238E27FC236}">
                <a16:creationId xmlns:a16="http://schemas.microsoft.com/office/drawing/2014/main" id="{07BDA895-6412-C35C-5389-E7475FDA5FBF}"/>
              </a:ext>
            </a:extLst>
          </p:cNvPr>
          <p:cNvPicPr>
            <a:picLocks noChangeAspect="1"/>
          </p:cNvPicPr>
          <p:nvPr/>
        </p:nvPicPr>
        <p:blipFill>
          <a:blip r:embed="rId2"/>
          <a:stretch>
            <a:fillRect/>
          </a:stretch>
        </p:blipFill>
        <p:spPr>
          <a:xfrm>
            <a:off x="838200" y="2853497"/>
            <a:ext cx="10498490" cy="6328603"/>
          </a:xfrm>
          <a:prstGeom prst="rect">
            <a:avLst/>
          </a:prstGeom>
        </p:spPr>
      </p:pic>
      <p:sp>
        <p:nvSpPr>
          <p:cNvPr id="2" name="Rectangle: Rounded Corners 1">
            <a:extLst>
              <a:ext uri="{FF2B5EF4-FFF2-40B4-BE49-F238E27FC236}">
                <a16:creationId xmlns:a16="http://schemas.microsoft.com/office/drawing/2014/main" id="{E8DA19AB-6B0E-ADAC-7D5E-AF4259A95E0C}"/>
              </a:ext>
            </a:extLst>
          </p:cNvPr>
          <p:cNvSpPr/>
          <p:nvPr/>
        </p:nvSpPr>
        <p:spPr bwMode="auto">
          <a:xfrm>
            <a:off x="685800" y="3094697"/>
            <a:ext cx="7826674" cy="59700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sp>
        <p:nvSpPr>
          <p:cNvPr id="4" name="TextBox 4">
            <a:extLst>
              <a:ext uri="{FF2B5EF4-FFF2-40B4-BE49-F238E27FC236}">
                <a16:creationId xmlns:a16="http://schemas.microsoft.com/office/drawing/2014/main" id="{14596A3B-1FA3-E089-69BA-CF2FCFB900BB}"/>
              </a:ext>
            </a:extLst>
          </p:cNvPr>
          <p:cNvSpPr txBox="1"/>
          <p:nvPr/>
        </p:nvSpPr>
        <p:spPr>
          <a:xfrm>
            <a:off x="11523803" y="2813189"/>
            <a:ext cx="6840397" cy="3701911"/>
          </a:xfrm>
          <a:prstGeom prst="rect">
            <a:avLst/>
          </a:prstGeom>
        </p:spPr>
        <p:txBody>
          <a:bodyPr lIns="0" tIns="0" rIns="0" bIns="0" rtlCol="0" anchor="t">
            <a:spAutoFit/>
          </a:bodyPr>
          <a:lstStyle/>
          <a:p>
            <a:pPr marL="742950" indent="-742950" algn="l">
              <a:lnSpc>
                <a:spcPts val="4936"/>
              </a:lnSpc>
              <a:buAutoNum type="arabicPeriod"/>
            </a:pPr>
            <a:r>
              <a:rPr lang="en-US" sz="2800" spc="-7" dirty="0">
                <a:solidFill>
                  <a:srgbClr val="0B3A7F"/>
                </a:solidFill>
                <a:latin typeface="Atkinson Hyperlegible" pitchFamily="2" charset="0"/>
              </a:rPr>
              <a:t>Isolate listing and summary</a:t>
            </a:r>
          </a:p>
          <a:p>
            <a:pPr marL="742950" indent="-742950" algn="l">
              <a:lnSpc>
                <a:spcPts val="4936"/>
              </a:lnSpc>
              <a:buAutoNum type="arabicPeriod"/>
            </a:pPr>
            <a:r>
              <a:rPr lang="en-US" sz="2800" b="1" spc="-7" dirty="0">
                <a:solidFill>
                  <a:srgbClr val="0B3A7F"/>
                </a:solidFill>
                <a:latin typeface="Atkinson Hyperlegible" pitchFamily="2" charset="0"/>
              </a:rPr>
              <a:t>%RIS and test measurements</a:t>
            </a:r>
          </a:p>
          <a:p>
            <a:pPr marL="742950" indent="-742950" algn="l">
              <a:lnSpc>
                <a:spcPts val="4936"/>
              </a:lnSpc>
              <a:buAutoNum type="arabicPeriod"/>
            </a:pPr>
            <a:r>
              <a:rPr lang="en-US" sz="2800" spc="-7" dirty="0">
                <a:solidFill>
                  <a:srgbClr val="0B3A7F"/>
                </a:solidFill>
                <a:latin typeface="Atkinson Hyperlegible" pitchFamily="2" charset="0"/>
              </a:rPr>
              <a:t>Scatterplot</a:t>
            </a:r>
          </a:p>
          <a:p>
            <a:pPr marL="742950" indent="-742950" algn="l">
              <a:lnSpc>
                <a:spcPts val="4936"/>
              </a:lnSpc>
              <a:buAutoNum type="arabicPeriod"/>
            </a:pPr>
            <a:r>
              <a:rPr lang="en-US" sz="2800" spc="-7" dirty="0">
                <a:solidFill>
                  <a:srgbClr val="0B3A7F"/>
                </a:solidFill>
                <a:latin typeface="Atkinson Hyperlegible" pitchFamily="2" charset="0"/>
              </a:rPr>
              <a:t>Resistance profiles</a:t>
            </a:r>
          </a:p>
          <a:p>
            <a:pPr marL="742950" indent="-742950" algn="l">
              <a:lnSpc>
                <a:spcPts val="4936"/>
              </a:lnSpc>
              <a:buAutoNum type="arabicPeriod"/>
            </a:pPr>
            <a:r>
              <a:rPr lang="en-US" sz="2800" spc="-7" dirty="0">
                <a:solidFill>
                  <a:srgbClr val="0B3A7F"/>
                </a:solidFill>
                <a:latin typeface="Atkinson Hyperlegible" pitchFamily="2" charset="0"/>
              </a:rPr>
              <a:t>Microbiology alerts</a:t>
            </a:r>
          </a:p>
          <a:p>
            <a:pPr marL="742950" indent="-742950" algn="l">
              <a:lnSpc>
                <a:spcPts val="4936"/>
              </a:lnSpc>
              <a:buAutoNum type="arabicPeriod"/>
            </a:pPr>
            <a:r>
              <a:rPr lang="en-US" sz="2800" spc="-7" dirty="0">
                <a:solidFill>
                  <a:srgbClr val="0B3A7F"/>
                </a:solidFill>
                <a:latin typeface="Atkinson Hyperlegible" pitchFamily="2" charset="0"/>
              </a:rPr>
              <a:t>Cluster alerts</a:t>
            </a:r>
          </a:p>
        </p:txBody>
      </p:sp>
      <p:grpSp>
        <p:nvGrpSpPr>
          <p:cNvPr id="5" name="Group 4">
            <a:extLst>
              <a:ext uri="{FF2B5EF4-FFF2-40B4-BE49-F238E27FC236}">
                <a16:creationId xmlns:a16="http://schemas.microsoft.com/office/drawing/2014/main" id="{79F9B853-BEC9-0592-4A8D-0D688D420B3A}"/>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DC8ADFDD-D386-A19A-DC3F-AFAB57A67ACE}"/>
                </a:ext>
              </a:extLst>
            </p:cNvPr>
            <p:cNvGrpSpPr/>
            <p:nvPr/>
          </p:nvGrpSpPr>
          <p:grpSpPr>
            <a:xfrm>
              <a:off x="165100" y="146538"/>
              <a:ext cx="882162" cy="882162"/>
              <a:chOff x="133613" y="0"/>
              <a:chExt cx="6350000" cy="6350000"/>
            </a:xfrm>
          </p:grpSpPr>
          <p:sp>
            <p:nvSpPr>
              <p:cNvPr id="14" name="Freeform 3">
                <a:extLst>
                  <a:ext uri="{FF2B5EF4-FFF2-40B4-BE49-F238E27FC236}">
                    <a16:creationId xmlns:a16="http://schemas.microsoft.com/office/drawing/2014/main" id="{69AC9566-FE29-A58C-EB68-39B9B6D14B0C}"/>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13" name="TextBox 5">
              <a:extLst>
                <a:ext uri="{FF2B5EF4-FFF2-40B4-BE49-F238E27FC236}">
                  <a16:creationId xmlns:a16="http://schemas.microsoft.com/office/drawing/2014/main" id="{AEBBEF7A-289F-2B8E-F2AC-CC8B77BCCDD2}"/>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006AC347-2C7E-044B-9C78-BD522752C439}"/>
              </a:ext>
            </a:extLst>
          </p:cNvPr>
          <p:cNvGrpSpPr/>
          <p:nvPr/>
        </p:nvGrpSpPr>
        <p:grpSpPr>
          <a:xfrm>
            <a:off x="203062" y="1028854"/>
            <a:ext cx="851038" cy="1219046"/>
            <a:chOff x="912991" y="1125204"/>
            <a:chExt cx="851038" cy="1219046"/>
          </a:xfrm>
        </p:grpSpPr>
        <p:sp>
          <p:nvSpPr>
            <p:cNvPr id="16" name="Freeform 6">
              <a:extLst>
                <a:ext uri="{FF2B5EF4-FFF2-40B4-BE49-F238E27FC236}">
                  <a16:creationId xmlns:a16="http://schemas.microsoft.com/office/drawing/2014/main" id="{A6EFE4F8-6668-D4CE-6606-B97D53BADDA3}"/>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7">
              <a:extLst>
                <a:ext uri="{FF2B5EF4-FFF2-40B4-BE49-F238E27FC236}">
                  <a16:creationId xmlns:a16="http://schemas.microsoft.com/office/drawing/2014/main" id="{A4BB9EE0-2DFC-846E-32A4-24CCA03245A1}"/>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225427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C4CAAD-AE8D-9C24-9C10-501695E28F3D}"/>
              </a:ext>
            </a:extLst>
          </p:cNvPr>
          <p:cNvPicPr>
            <a:picLocks noChangeAspect="1"/>
          </p:cNvPicPr>
          <p:nvPr/>
        </p:nvPicPr>
        <p:blipFill>
          <a:blip r:embed="rId2"/>
          <a:stretch>
            <a:fillRect/>
          </a:stretch>
        </p:blipFill>
        <p:spPr>
          <a:xfrm>
            <a:off x="4610100" y="1824037"/>
            <a:ext cx="9067800" cy="6638925"/>
          </a:xfrm>
          <a:prstGeom prst="rect">
            <a:avLst/>
          </a:prstGeom>
        </p:spPr>
      </p:pic>
      <p:sp>
        <p:nvSpPr>
          <p:cNvPr id="9" name="TextBox 9"/>
          <p:cNvSpPr txBox="1"/>
          <p:nvPr/>
        </p:nvSpPr>
        <p:spPr>
          <a:xfrm>
            <a:off x="1298155" y="-342900"/>
            <a:ext cx="16713731" cy="145834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Click on “Organisms”</a:t>
            </a:r>
          </a:p>
        </p:txBody>
      </p:sp>
      <p:sp>
        <p:nvSpPr>
          <p:cNvPr id="7" name="Rectangle: Rounded Corners 6">
            <a:extLst>
              <a:ext uri="{FF2B5EF4-FFF2-40B4-BE49-F238E27FC236}">
                <a16:creationId xmlns:a16="http://schemas.microsoft.com/office/drawing/2014/main" id="{70434346-E712-BFA5-353A-70E66D4B914D}"/>
              </a:ext>
            </a:extLst>
          </p:cNvPr>
          <p:cNvSpPr/>
          <p:nvPr/>
        </p:nvSpPr>
        <p:spPr>
          <a:xfrm>
            <a:off x="4617720" y="4229100"/>
            <a:ext cx="2011680"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5" name="Group 4">
            <a:extLst>
              <a:ext uri="{FF2B5EF4-FFF2-40B4-BE49-F238E27FC236}">
                <a16:creationId xmlns:a16="http://schemas.microsoft.com/office/drawing/2014/main" id="{E04B899E-52CB-A3FC-FA82-CF4ED6734B36}"/>
              </a:ext>
            </a:extLst>
          </p:cNvPr>
          <p:cNvGrpSpPr/>
          <p:nvPr/>
        </p:nvGrpSpPr>
        <p:grpSpPr>
          <a:xfrm>
            <a:off x="165100" y="133238"/>
            <a:ext cx="882162" cy="895462"/>
            <a:chOff x="165100" y="133238"/>
            <a:chExt cx="882162" cy="895462"/>
          </a:xfrm>
        </p:grpSpPr>
        <p:grpSp>
          <p:nvGrpSpPr>
            <p:cNvPr id="6" name="Group 2">
              <a:extLst>
                <a:ext uri="{FF2B5EF4-FFF2-40B4-BE49-F238E27FC236}">
                  <a16:creationId xmlns:a16="http://schemas.microsoft.com/office/drawing/2014/main" id="{B9052C0F-4E83-7D42-8721-4039DEE77F6D}"/>
                </a:ext>
              </a:extLst>
            </p:cNvPr>
            <p:cNvGrpSpPr/>
            <p:nvPr/>
          </p:nvGrpSpPr>
          <p:grpSpPr>
            <a:xfrm>
              <a:off x="165100" y="146538"/>
              <a:ext cx="882162" cy="882162"/>
              <a:chOff x="133613" y="0"/>
              <a:chExt cx="6350000" cy="6350000"/>
            </a:xfrm>
          </p:grpSpPr>
          <p:sp>
            <p:nvSpPr>
              <p:cNvPr id="13" name="Freeform 3">
                <a:extLst>
                  <a:ext uri="{FF2B5EF4-FFF2-40B4-BE49-F238E27FC236}">
                    <a16:creationId xmlns:a16="http://schemas.microsoft.com/office/drawing/2014/main" id="{FAC04546-3165-A925-6882-AB3AF2BFAD89}"/>
                  </a:ext>
                </a:extLst>
              </p:cNvPr>
              <p:cNvSpPr/>
              <p:nvPr/>
            </p:nvSpPr>
            <p:spPr>
              <a:xfrm>
                <a:off x="133613"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latin typeface="Atkinson Hyperlegible" pitchFamily="2" charset="0"/>
                </a:endParaRPr>
              </a:p>
            </p:txBody>
          </p:sp>
        </p:grpSp>
        <p:sp>
          <p:nvSpPr>
            <p:cNvPr id="8" name="TextBox 5">
              <a:extLst>
                <a:ext uri="{FF2B5EF4-FFF2-40B4-BE49-F238E27FC236}">
                  <a16:creationId xmlns:a16="http://schemas.microsoft.com/office/drawing/2014/main" id="{4BD05BC6-4CCB-8213-FBED-F53C9902AE96}"/>
                </a:ext>
              </a:extLst>
            </p:cNvPr>
            <p:cNvSpPr txBox="1"/>
            <p:nvPr/>
          </p:nvSpPr>
          <p:spPr>
            <a:xfrm>
              <a:off x="276113" y="133238"/>
              <a:ext cx="623012" cy="776879"/>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grpSp>
        <p:nvGrpSpPr>
          <p:cNvPr id="15" name="Group 14">
            <a:extLst>
              <a:ext uri="{FF2B5EF4-FFF2-40B4-BE49-F238E27FC236}">
                <a16:creationId xmlns:a16="http://schemas.microsoft.com/office/drawing/2014/main" id="{93C8F6F7-D44E-B3DB-0214-E3687A9F8B94}"/>
              </a:ext>
            </a:extLst>
          </p:cNvPr>
          <p:cNvGrpSpPr/>
          <p:nvPr/>
        </p:nvGrpSpPr>
        <p:grpSpPr>
          <a:xfrm>
            <a:off x="203062" y="1028854"/>
            <a:ext cx="851038" cy="1219046"/>
            <a:chOff x="912991" y="1125204"/>
            <a:chExt cx="851038" cy="1219046"/>
          </a:xfrm>
        </p:grpSpPr>
        <p:sp>
          <p:nvSpPr>
            <p:cNvPr id="16" name="Freeform 6">
              <a:extLst>
                <a:ext uri="{FF2B5EF4-FFF2-40B4-BE49-F238E27FC236}">
                  <a16:creationId xmlns:a16="http://schemas.microsoft.com/office/drawing/2014/main" id="{D593E556-47A6-667F-F592-209007FCAC6C}"/>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7" name="TextBox 7">
              <a:extLst>
                <a:ext uri="{FF2B5EF4-FFF2-40B4-BE49-F238E27FC236}">
                  <a16:creationId xmlns:a16="http://schemas.microsoft.com/office/drawing/2014/main" id="{24FC8360-560E-C7A0-8EFE-3375370C3822}"/>
                </a:ext>
              </a:extLst>
            </p:cNvPr>
            <p:cNvSpPr txBox="1"/>
            <p:nvPr/>
          </p:nvSpPr>
          <p:spPr>
            <a:xfrm>
              <a:off x="1166131" y="112520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2735571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2607</Words>
  <Application>Microsoft Macintosh PowerPoint</Application>
  <PresentationFormat>Custom</PresentationFormat>
  <Paragraphs>392</Paragraphs>
  <Slides>66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Calibri</vt:lpstr>
      <vt:lpstr>Atkinson Hyperlegible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Data analysis - Overview of features</dc:title>
  <dc:creator>John Stelling</dc:creator>
  <cp:lastModifiedBy>malinea@student.ubc.ca</cp:lastModifiedBy>
  <cp:revision>38</cp:revision>
  <dcterms:created xsi:type="dcterms:W3CDTF">2006-08-16T00:00:00Z</dcterms:created>
  <dcterms:modified xsi:type="dcterms:W3CDTF">2024-06-11T21:56:46Z</dcterms:modified>
  <dc:identifier>DAFpkSJVDS0</dc:identifier>
</cp:coreProperties>
</file>